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1" r:id="rId2"/>
    <p:sldId id="292" r:id="rId3"/>
    <p:sldId id="296" r:id="rId4"/>
    <p:sldId id="257" r:id="rId5"/>
    <p:sldId id="298" r:id="rId6"/>
    <p:sldId id="258" r:id="rId7"/>
    <p:sldId id="309" r:id="rId8"/>
    <p:sldId id="261" r:id="rId9"/>
    <p:sldId id="299" r:id="rId10"/>
    <p:sldId id="262" r:id="rId11"/>
    <p:sldId id="263" r:id="rId12"/>
    <p:sldId id="264" r:id="rId13"/>
    <p:sldId id="265" r:id="rId14"/>
    <p:sldId id="267" r:id="rId15"/>
    <p:sldId id="269" r:id="rId16"/>
    <p:sldId id="270" r:id="rId17"/>
    <p:sldId id="297" r:id="rId18"/>
    <p:sldId id="271" r:id="rId19"/>
    <p:sldId id="273" r:id="rId20"/>
    <p:sldId id="311" r:id="rId21"/>
    <p:sldId id="274" r:id="rId22"/>
    <p:sldId id="300" r:id="rId23"/>
    <p:sldId id="301" r:id="rId24"/>
    <p:sldId id="302" r:id="rId25"/>
    <p:sldId id="303" r:id="rId26"/>
    <p:sldId id="304" r:id="rId27"/>
    <p:sldId id="305" r:id="rId28"/>
    <p:sldId id="306" r:id="rId29"/>
    <p:sldId id="310" r:id="rId30"/>
    <p:sldId id="308" r:id="rId31"/>
    <p:sldId id="295" r:id="rId3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653" autoAdjust="0"/>
    <p:restoredTop sz="94660"/>
  </p:normalViewPr>
  <p:slideViewPr>
    <p:cSldViewPr snapToGrid="0">
      <p:cViewPr varScale="1">
        <p:scale>
          <a:sx n="82" d="100"/>
          <a:sy n="82" d="100"/>
        </p:scale>
        <p:origin x="15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FE4690-C917-B9DE-BB92-3CDD78F5B87A}"/>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5EA7301A-7BEB-41A6-33F5-AC2DFFE93B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32EDA961-F26F-D8E6-13F3-74D99CF16249}"/>
              </a:ext>
            </a:extLst>
          </p:cNvPr>
          <p:cNvSpPr>
            <a:spLocks noGrp="1"/>
          </p:cNvSpPr>
          <p:nvPr>
            <p:ph type="dt" sz="half" idx="10"/>
          </p:nvPr>
        </p:nvSpPr>
        <p:spPr/>
        <p:txBody>
          <a:bodyPr/>
          <a:lstStyle/>
          <a:p>
            <a:fld id="{0DDC0771-FA4C-4F5C-8CFD-E54224E92EFB}" type="datetimeFigureOut">
              <a:rPr lang="it-IT" smtClean="0"/>
              <a:t>05/05/2023</a:t>
            </a:fld>
            <a:endParaRPr lang="it-IT"/>
          </a:p>
        </p:txBody>
      </p:sp>
      <p:sp>
        <p:nvSpPr>
          <p:cNvPr id="5" name="Segnaposto piè di pagina 4">
            <a:extLst>
              <a:ext uri="{FF2B5EF4-FFF2-40B4-BE49-F238E27FC236}">
                <a16:creationId xmlns:a16="http://schemas.microsoft.com/office/drawing/2014/main" id="{00C0FE94-F9C1-C867-B6C2-9ABD51A2C9E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7933C35-E67C-30DA-83BE-02FAC2453136}"/>
              </a:ext>
            </a:extLst>
          </p:cNvPr>
          <p:cNvSpPr>
            <a:spLocks noGrp="1"/>
          </p:cNvSpPr>
          <p:nvPr>
            <p:ph type="sldNum" sz="quarter" idx="12"/>
          </p:nvPr>
        </p:nvSpPr>
        <p:spPr/>
        <p:txBody>
          <a:bodyPr/>
          <a:lstStyle/>
          <a:p>
            <a:fld id="{C15C0947-D734-46E1-9954-EAE4C3D61C4A}" type="slidenum">
              <a:rPr lang="it-IT" smtClean="0"/>
              <a:t>‹N›</a:t>
            </a:fld>
            <a:endParaRPr lang="it-IT"/>
          </a:p>
        </p:txBody>
      </p:sp>
    </p:spTree>
    <p:extLst>
      <p:ext uri="{BB962C8B-B14F-4D97-AF65-F5344CB8AC3E}">
        <p14:creationId xmlns:p14="http://schemas.microsoft.com/office/powerpoint/2010/main" val="3268549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7217C4-0982-7CDA-884D-30698EDF26A1}"/>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51ABE39-35B6-C4AA-06B3-572B57CAFF3F}"/>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A0876B0-795C-42BD-4282-015381C8DE73}"/>
              </a:ext>
            </a:extLst>
          </p:cNvPr>
          <p:cNvSpPr>
            <a:spLocks noGrp="1"/>
          </p:cNvSpPr>
          <p:nvPr>
            <p:ph type="dt" sz="half" idx="10"/>
          </p:nvPr>
        </p:nvSpPr>
        <p:spPr/>
        <p:txBody>
          <a:bodyPr/>
          <a:lstStyle/>
          <a:p>
            <a:fld id="{0DDC0771-FA4C-4F5C-8CFD-E54224E92EFB}" type="datetimeFigureOut">
              <a:rPr lang="it-IT" smtClean="0"/>
              <a:t>05/05/2023</a:t>
            </a:fld>
            <a:endParaRPr lang="it-IT"/>
          </a:p>
        </p:txBody>
      </p:sp>
      <p:sp>
        <p:nvSpPr>
          <p:cNvPr id="5" name="Segnaposto piè di pagina 4">
            <a:extLst>
              <a:ext uri="{FF2B5EF4-FFF2-40B4-BE49-F238E27FC236}">
                <a16:creationId xmlns:a16="http://schemas.microsoft.com/office/drawing/2014/main" id="{FFD790FD-B40F-B856-0C75-1688AFE63E8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F6D8583-1CC4-559A-5882-71E1B42A5D5F}"/>
              </a:ext>
            </a:extLst>
          </p:cNvPr>
          <p:cNvSpPr>
            <a:spLocks noGrp="1"/>
          </p:cNvSpPr>
          <p:nvPr>
            <p:ph type="sldNum" sz="quarter" idx="12"/>
          </p:nvPr>
        </p:nvSpPr>
        <p:spPr/>
        <p:txBody>
          <a:bodyPr/>
          <a:lstStyle/>
          <a:p>
            <a:fld id="{C15C0947-D734-46E1-9954-EAE4C3D61C4A}" type="slidenum">
              <a:rPr lang="it-IT" smtClean="0"/>
              <a:t>‹N›</a:t>
            </a:fld>
            <a:endParaRPr lang="it-IT"/>
          </a:p>
        </p:txBody>
      </p:sp>
    </p:spTree>
    <p:extLst>
      <p:ext uri="{BB962C8B-B14F-4D97-AF65-F5344CB8AC3E}">
        <p14:creationId xmlns:p14="http://schemas.microsoft.com/office/powerpoint/2010/main" val="702023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894DEA-6173-C522-C812-7278EFB71DF9}"/>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5A7BD70D-9F46-FAAC-16B9-6657C73888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84B832F-6332-9E4B-2270-FB2042441B59}"/>
              </a:ext>
            </a:extLst>
          </p:cNvPr>
          <p:cNvSpPr>
            <a:spLocks noGrp="1"/>
          </p:cNvSpPr>
          <p:nvPr>
            <p:ph type="dt" sz="half" idx="10"/>
          </p:nvPr>
        </p:nvSpPr>
        <p:spPr/>
        <p:txBody>
          <a:bodyPr/>
          <a:lstStyle/>
          <a:p>
            <a:fld id="{0DDC0771-FA4C-4F5C-8CFD-E54224E92EFB}" type="datetimeFigureOut">
              <a:rPr lang="it-IT" smtClean="0"/>
              <a:t>05/05/2023</a:t>
            </a:fld>
            <a:endParaRPr lang="it-IT"/>
          </a:p>
        </p:txBody>
      </p:sp>
      <p:sp>
        <p:nvSpPr>
          <p:cNvPr id="5" name="Segnaposto piè di pagina 4">
            <a:extLst>
              <a:ext uri="{FF2B5EF4-FFF2-40B4-BE49-F238E27FC236}">
                <a16:creationId xmlns:a16="http://schemas.microsoft.com/office/drawing/2014/main" id="{4CE94CA3-F4A3-31BF-7136-47B87C9E47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12EC725-1567-5FB5-807F-47B8C1311A8A}"/>
              </a:ext>
            </a:extLst>
          </p:cNvPr>
          <p:cNvSpPr>
            <a:spLocks noGrp="1"/>
          </p:cNvSpPr>
          <p:nvPr>
            <p:ph type="sldNum" sz="quarter" idx="12"/>
          </p:nvPr>
        </p:nvSpPr>
        <p:spPr/>
        <p:txBody>
          <a:bodyPr/>
          <a:lstStyle/>
          <a:p>
            <a:fld id="{C15C0947-D734-46E1-9954-EAE4C3D61C4A}" type="slidenum">
              <a:rPr lang="it-IT" smtClean="0"/>
              <a:t>‹N›</a:t>
            </a:fld>
            <a:endParaRPr lang="it-IT"/>
          </a:p>
        </p:txBody>
      </p:sp>
    </p:spTree>
    <p:extLst>
      <p:ext uri="{BB962C8B-B14F-4D97-AF65-F5344CB8AC3E}">
        <p14:creationId xmlns:p14="http://schemas.microsoft.com/office/powerpoint/2010/main" val="288281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0995624-8E40-126E-DBB1-7F15B7C533B7}"/>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A0F2E60-584E-E2D9-DCFA-08719B30143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F1550AFC-BE4A-8759-B4C6-651E81D45F55}"/>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B2778087-AFCE-BC4C-E4EF-13047B6FDCA6}"/>
              </a:ext>
            </a:extLst>
          </p:cNvPr>
          <p:cNvSpPr>
            <a:spLocks noGrp="1"/>
          </p:cNvSpPr>
          <p:nvPr>
            <p:ph type="dt" sz="half" idx="10"/>
          </p:nvPr>
        </p:nvSpPr>
        <p:spPr/>
        <p:txBody>
          <a:bodyPr/>
          <a:lstStyle/>
          <a:p>
            <a:fld id="{0DDC0771-FA4C-4F5C-8CFD-E54224E92EFB}" type="datetimeFigureOut">
              <a:rPr lang="it-IT" smtClean="0"/>
              <a:t>05/05/2023</a:t>
            </a:fld>
            <a:endParaRPr lang="it-IT"/>
          </a:p>
        </p:txBody>
      </p:sp>
      <p:sp>
        <p:nvSpPr>
          <p:cNvPr id="6" name="Segnaposto piè di pagina 5">
            <a:extLst>
              <a:ext uri="{FF2B5EF4-FFF2-40B4-BE49-F238E27FC236}">
                <a16:creationId xmlns:a16="http://schemas.microsoft.com/office/drawing/2014/main" id="{7E110AA0-FF78-E8D6-CBDA-CB2B2B38AA6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948B4BD-4E77-B9CB-2726-5E0E0D44A0E6}"/>
              </a:ext>
            </a:extLst>
          </p:cNvPr>
          <p:cNvSpPr>
            <a:spLocks noGrp="1"/>
          </p:cNvSpPr>
          <p:nvPr>
            <p:ph type="sldNum" sz="quarter" idx="12"/>
          </p:nvPr>
        </p:nvSpPr>
        <p:spPr/>
        <p:txBody>
          <a:bodyPr/>
          <a:lstStyle/>
          <a:p>
            <a:fld id="{C15C0947-D734-46E1-9954-EAE4C3D61C4A}" type="slidenum">
              <a:rPr lang="it-IT" smtClean="0"/>
              <a:t>‹N›</a:t>
            </a:fld>
            <a:endParaRPr lang="it-IT"/>
          </a:p>
        </p:txBody>
      </p:sp>
    </p:spTree>
    <p:extLst>
      <p:ext uri="{BB962C8B-B14F-4D97-AF65-F5344CB8AC3E}">
        <p14:creationId xmlns:p14="http://schemas.microsoft.com/office/powerpoint/2010/main" val="4226264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65AAB7-1748-191D-B675-7007F285C791}"/>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56A4CAD-8CFA-2318-F9F5-E9E17C2865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250B20F5-FA47-19E3-7129-286CCFF39520}"/>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36827205-8C21-E344-BC0C-75A30721CC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D3692D71-B6D3-7E27-743B-32D4937C61AF}"/>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F0F43829-DA93-B95C-BF2A-E7C2110B601B}"/>
              </a:ext>
            </a:extLst>
          </p:cNvPr>
          <p:cNvSpPr>
            <a:spLocks noGrp="1"/>
          </p:cNvSpPr>
          <p:nvPr>
            <p:ph type="dt" sz="half" idx="10"/>
          </p:nvPr>
        </p:nvSpPr>
        <p:spPr/>
        <p:txBody>
          <a:bodyPr/>
          <a:lstStyle/>
          <a:p>
            <a:fld id="{0DDC0771-FA4C-4F5C-8CFD-E54224E92EFB}" type="datetimeFigureOut">
              <a:rPr lang="it-IT" smtClean="0"/>
              <a:t>05/05/2023</a:t>
            </a:fld>
            <a:endParaRPr lang="it-IT"/>
          </a:p>
        </p:txBody>
      </p:sp>
      <p:sp>
        <p:nvSpPr>
          <p:cNvPr id="8" name="Segnaposto piè di pagina 7">
            <a:extLst>
              <a:ext uri="{FF2B5EF4-FFF2-40B4-BE49-F238E27FC236}">
                <a16:creationId xmlns:a16="http://schemas.microsoft.com/office/drawing/2014/main" id="{D02BD588-6F35-19D6-3B19-B961EA4C357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083F456C-A2F7-C15C-3289-E2F6720194D7}"/>
              </a:ext>
            </a:extLst>
          </p:cNvPr>
          <p:cNvSpPr>
            <a:spLocks noGrp="1"/>
          </p:cNvSpPr>
          <p:nvPr>
            <p:ph type="sldNum" sz="quarter" idx="12"/>
          </p:nvPr>
        </p:nvSpPr>
        <p:spPr/>
        <p:txBody>
          <a:bodyPr/>
          <a:lstStyle/>
          <a:p>
            <a:fld id="{C15C0947-D734-46E1-9954-EAE4C3D61C4A}" type="slidenum">
              <a:rPr lang="it-IT" smtClean="0"/>
              <a:t>‹N›</a:t>
            </a:fld>
            <a:endParaRPr lang="it-IT"/>
          </a:p>
        </p:txBody>
      </p:sp>
    </p:spTree>
    <p:extLst>
      <p:ext uri="{BB962C8B-B14F-4D97-AF65-F5344CB8AC3E}">
        <p14:creationId xmlns:p14="http://schemas.microsoft.com/office/powerpoint/2010/main" val="35614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EB4419-9A60-031D-6086-BF4F3F991E2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A629F4BC-8235-A777-24CA-3E4D16343334}"/>
              </a:ext>
            </a:extLst>
          </p:cNvPr>
          <p:cNvSpPr>
            <a:spLocks noGrp="1"/>
          </p:cNvSpPr>
          <p:nvPr>
            <p:ph type="dt" sz="half" idx="10"/>
          </p:nvPr>
        </p:nvSpPr>
        <p:spPr/>
        <p:txBody>
          <a:bodyPr/>
          <a:lstStyle/>
          <a:p>
            <a:fld id="{0DDC0771-FA4C-4F5C-8CFD-E54224E92EFB}" type="datetimeFigureOut">
              <a:rPr lang="it-IT" smtClean="0"/>
              <a:t>05/05/2023</a:t>
            </a:fld>
            <a:endParaRPr lang="it-IT"/>
          </a:p>
        </p:txBody>
      </p:sp>
      <p:sp>
        <p:nvSpPr>
          <p:cNvPr id="4" name="Segnaposto piè di pagina 3">
            <a:extLst>
              <a:ext uri="{FF2B5EF4-FFF2-40B4-BE49-F238E27FC236}">
                <a16:creationId xmlns:a16="http://schemas.microsoft.com/office/drawing/2014/main" id="{313F2D6C-44F0-C51E-C44F-46B353779B6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92BF6264-1290-C532-6872-6AB5528B37F9}"/>
              </a:ext>
            </a:extLst>
          </p:cNvPr>
          <p:cNvSpPr>
            <a:spLocks noGrp="1"/>
          </p:cNvSpPr>
          <p:nvPr>
            <p:ph type="sldNum" sz="quarter" idx="12"/>
          </p:nvPr>
        </p:nvSpPr>
        <p:spPr/>
        <p:txBody>
          <a:bodyPr/>
          <a:lstStyle/>
          <a:p>
            <a:fld id="{C15C0947-D734-46E1-9954-EAE4C3D61C4A}" type="slidenum">
              <a:rPr lang="it-IT" smtClean="0"/>
              <a:t>‹N›</a:t>
            </a:fld>
            <a:endParaRPr lang="it-IT"/>
          </a:p>
        </p:txBody>
      </p:sp>
    </p:spTree>
    <p:extLst>
      <p:ext uri="{BB962C8B-B14F-4D97-AF65-F5344CB8AC3E}">
        <p14:creationId xmlns:p14="http://schemas.microsoft.com/office/powerpoint/2010/main" val="698613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351F69F6-E225-C84A-822B-FBCBA9C8C9D3}"/>
              </a:ext>
            </a:extLst>
          </p:cNvPr>
          <p:cNvSpPr>
            <a:spLocks noGrp="1"/>
          </p:cNvSpPr>
          <p:nvPr>
            <p:ph type="dt" sz="half" idx="10"/>
          </p:nvPr>
        </p:nvSpPr>
        <p:spPr/>
        <p:txBody>
          <a:bodyPr/>
          <a:lstStyle/>
          <a:p>
            <a:fld id="{0DDC0771-FA4C-4F5C-8CFD-E54224E92EFB}" type="datetimeFigureOut">
              <a:rPr lang="it-IT" smtClean="0"/>
              <a:t>05/05/2023</a:t>
            </a:fld>
            <a:endParaRPr lang="it-IT"/>
          </a:p>
        </p:txBody>
      </p:sp>
      <p:sp>
        <p:nvSpPr>
          <p:cNvPr id="3" name="Segnaposto piè di pagina 2">
            <a:extLst>
              <a:ext uri="{FF2B5EF4-FFF2-40B4-BE49-F238E27FC236}">
                <a16:creationId xmlns:a16="http://schemas.microsoft.com/office/drawing/2014/main" id="{AB9AB3F2-FA05-6BB0-FFA5-E082973B518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46CF54D7-498A-B50E-3218-989811297D2D}"/>
              </a:ext>
            </a:extLst>
          </p:cNvPr>
          <p:cNvSpPr>
            <a:spLocks noGrp="1"/>
          </p:cNvSpPr>
          <p:nvPr>
            <p:ph type="sldNum" sz="quarter" idx="12"/>
          </p:nvPr>
        </p:nvSpPr>
        <p:spPr/>
        <p:txBody>
          <a:bodyPr/>
          <a:lstStyle/>
          <a:p>
            <a:fld id="{C15C0947-D734-46E1-9954-EAE4C3D61C4A}" type="slidenum">
              <a:rPr lang="it-IT" smtClean="0"/>
              <a:t>‹N›</a:t>
            </a:fld>
            <a:endParaRPr lang="it-IT"/>
          </a:p>
        </p:txBody>
      </p:sp>
    </p:spTree>
    <p:extLst>
      <p:ext uri="{BB962C8B-B14F-4D97-AF65-F5344CB8AC3E}">
        <p14:creationId xmlns:p14="http://schemas.microsoft.com/office/powerpoint/2010/main" val="2705972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0C27A4C-C21D-241D-D4C9-A2BCC0B7D0D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431F8D3-ADBD-2B2A-F55D-83AE6F4F9C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07F7C235-4BE3-41F3-A655-F986D37865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148C6CE4-FDB9-BF08-D63B-9CD9E1D485B4}"/>
              </a:ext>
            </a:extLst>
          </p:cNvPr>
          <p:cNvSpPr>
            <a:spLocks noGrp="1"/>
          </p:cNvSpPr>
          <p:nvPr>
            <p:ph type="dt" sz="half" idx="10"/>
          </p:nvPr>
        </p:nvSpPr>
        <p:spPr/>
        <p:txBody>
          <a:bodyPr/>
          <a:lstStyle/>
          <a:p>
            <a:fld id="{0DDC0771-FA4C-4F5C-8CFD-E54224E92EFB}" type="datetimeFigureOut">
              <a:rPr lang="it-IT" smtClean="0"/>
              <a:t>05/05/2023</a:t>
            </a:fld>
            <a:endParaRPr lang="it-IT"/>
          </a:p>
        </p:txBody>
      </p:sp>
      <p:sp>
        <p:nvSpPr>
          <p:cNvPr id="6" name="Segnaposto piè di pagina 5">
            <a:extLst>
              <a:ext uri="{FF2B5EF4-FFF2-40B4-BE49-F238E27FC236}">
                <a16:creationId xmlns:a16="http://schemas.microsoft.com/office/drawing/2014/main" id="{E2087A18-4E00-EF92-6DA5-17DC6F5262A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C9EFE6D-D9E8-67B6-449B-B96745E09938}"/>
              </a:ext>
            </a:extLst>
          </p:cNvPr>
          <p:cNvSpPr>
            <a:spLocks noGrp="1"/>
          </p:cNvSpPr>
          <p:nvPr>
            <p:ph type="sldNum" sz="quarter" idx="12"/>
          </p:nvPr>
        </p:nvSpPr>
        <p:spPr/>
        <p:txBody>
          <a:bodyPr/>
          <a:lstStyle/>
          <a:p>
            <a:fld id="{C15C0947-D734-46E1-9954-EAE4C3D61C4A}" type="slidenum">
              <a:rPr lang="it-IT" smtClean="0"/>
              <a:t>‹N›</a:t>
            </a:fld>
            <a:endParaRPr lang="it-IT"/>
          </a:p>
        </p:txBody>
      </p:sp>
    </p:spTree>
    <p:extLst>
      <p:ext uri="{BB962C8B-B14F-4D97-AF65-F5344CB8AC3E}">
        <p14:creationId xmlns:p14="http://schemas.microsoft.com/office/powerpoint/2010/main" val="3763148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3648D9-CF87-EA08-E548-29959088DB77}"/>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6E19A04F-E716-28D5-CED0-C33DC7450B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874B21C0-3F46-E192-03C8-5E755A3AF1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B5D23E1-9EBE-17D7-BBE2-3A75E8163A0C}"/>
              </a:ext>
            </a:extLst>
          </p:cNvPr>
          <p:cNvSpPr>
            <a:spLocks noGrp="1"/>
          </p:cNvSpPr>
          <p:nvPr>
            <p:ph type="dt" sz="half" idx="10"/>
          </p:nvPr>
        </p:nvSpPr>
        <p:spPr/>
        <p:txBody>
          <a:bodyPr/>
          <a:lstStyle/>
          <a:p>
            <a:fld id="{0DDC0771-FA4C-4F5C-8CFD-E54224E92EFB}" type="datetimeFigureOut">
              <a:rPr lang="it-IT" smtClean="0"/>
              <a:t>05/05/2023</a:t>
            </a:fld>
            <a:endParaRPr lang="it-IT"/>
          </a:p>
        </p:txBody>
      </p:sp>
      <p:sp>
        <p:nvSpPr>
          <p:cNvPr id="6" name="Segnaposto piè di pagina 5">
            <a:extLst>
              <a:ext uri="{FF2B5EF4-FFF2-40B4-BE49-F238E27FC236}">
                <a16:creationId xmlns:a16="http://schemas.microsoft.com/office/drawing/2014/main" id="{7E159B2C-3CB9-C0B1-CED0-4FAEF09A718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F5AE8634-E0C9-7D91-1F35-C0AEEADEDA31}"/>
              </a:ext>
            </a:extLst>
          </p:cNvPr>
          <p:cNvSpPr>
            <a:spLocks noGrp="1"/>
          </p:cNvSpPr>
          <p:nvPr>
            <p:ph type="sldNum" sz="quarter" idx="12"/>
          </p:nvPr>
        </p:nvSpPr>
        <p:spPr/>
        <p:txBody>
          <a:bodyPr/>
          <a:lstStyle/>
          <a:p>
            <a:fld id="{C15C0947-D734-46E1-9954-EAE4C3D61C4A}" type="slidenum">
              <a:rPr lang="it-IT" smtClean="0"/>
              <a:t>‹N›</a:t>
            </a:fld>
            <a:endParaRPr lang="it-IT"/>
          </a:p>
        </p:txBody>
      </p:sp>
    </p:spTree>
    <p:extLst>
      <p:ext uri="{BB962C8B-B14F-4D97-AF65-F5344CB8AC3E}">
        <p14:creationId xmlns:p14="http://schemas.microsoft.com/office/powerpoint/2010/main" val="3777293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3A64CA9-E94E-591D-5494-EA19BCF4C06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258FE17-D130-CC84-F7D5-9C402E0A4B1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E3FC533-BC1C-1C10-71C8-F80149050436}"/>
              </a:ext>
            </a:extLst>
          </p:cNvPr>
          <p:cNvSpPr>
            <a:spLocks noGrp="1"/>
          </p:cNvSpPr>
          <p:nvPr>
            <p:ph type="dt" sz="half" idx="10"/>
          </p:nvPr>
        </p:nvSpPr>
        <p:spPr/>
        <p:txBody>
          <a:bodyPr/>
          <a:lstStyle/>
          <a:p>
            <a:fld id="{0DDC0771-FA4C-4F5C-8CFD-E54224E92EFB}" type="datetimeFigureOut">
              <a:rPr lang="it-IT" smtClean="0"/>
              <a:t>05/05/2023</a:t>
            </a:fld>
            <a:endParaRPr lang="it-IT"/>
          </a:p>
        </p:txBody>
      </p:sp>
      <p:sp>
        <p:nvSpPr>
          <p:cNvPr id="5" name="Segnaposto piè di pagina 4">
            <a:extLst>
              <a:ext uri="{FF2B5EF4-FFF2-40B4-BE49-F238E27FC236}">
                <a16:creationId xmlns:a16="http://schemas.microsoft.com/office/drawing/2014/main" id="{DA823AFF-4A7D-B979-B684-2B469752E72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D7A5E5E-2992-7D47-4E0A-5C40B4F6DB17}"/>
              </a:ext>
            </a:extLst>
          </p:cNvPr>
          <p:cNvSpPr>
            <a:spLocks noGrp="1"/>
          </p:cNvSpPr>
          <p:nvPr>
            <p:ph type="sldNum" sz="quarter" idx="12"/>
          </p:nvPr>
        </p:nvSpPr>
        <p:spPr/>
        <p:txBody>
          <a:bodyPr/>
          <a:lstStyle/>
          <a:p>
            <a:fld id="{C15C0947-D734-46E1-9954-EAE4C3D61C4A}" type="slidenum">
              <a:rPr lang="it-IT" smtClean="0"/>
              <a:t>‹N›</a:t>
            </a:fld>
            <a:endParaRPr lang="it-IT"/>
          </a:p>
        </p:txBody>
      </p:sp>
    </p:spTree>
    <p:extLst>
      <p:ext uri="{BB962C8B-B14F-4D97-AF65-F5344CB8AC3E}">
        <p14:creationId xmlns:p14="http://schemas.microsoft.com/office/powerpoint/2010/main" val="440828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5BA5F32E-DE58-1AAC-ADAF-8DB3DC44BC3B}"/>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F8C8492-6B7A-2100-2A16-5054689B5DF5}"/>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18E0E17-DB62-8C79-223C-6686AFFC6ED4}"/>
              </a:ext>
            </a:extLst>
          </p:cNvPr>
          <p:cNvSpPr>
            <a:spLocks noGrp="1"/>
          </p:cNvSpPr>
          <p:nvPr>
            <p:ph type="dt" sz="half" idx="10"/>
          </p:nvPr>
        </p:nvSpPr>
        <p:spPr/>
        <p:txBody>
          <a:bodyPr/>
          <a:lstStyle/>
          <a:p>
            <a:fld id="{0DDC0771-FA4C-4F5C-8CFD-E54224E92EFB}" type="datetimeFigureOut">
              <a:rPr lang="it-IT" smtClean="0"/>
              <a:t>05/05/2023</a:t>
            </a:fld>
            <a:endParaRPr lang="it-IT"/>
          </a:p>
        </p:txBody>
      </p:sp>
      <p:sp>
        <p:nvSpPr>
          <p:cNvPr id="5" name="Segnaposto piè di pagina 4">
            <a:extLst>
              <a:ext uri="{FF2B5EF4-FFF2-40B4-BE49-F238E27FC236}">
                <a16:creationId xmlns:a16="http://schemas.microsoft.com/office/drawing/2014/main" id="{FE62C2E1-39FE-DA50-23DD-4EE144D1D6A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37A5357-ADDC-7927-66D3-6A9C9338BCD3}"/>
              </a:ext>
            </a:extLst>
          </p:cNvPr>
          <p:cNvSpPr>
            <a:spLocks noGrp="1"/>
          </p:cNvSpPr>
          <p:nvPr>
            <p:ph type="sldNum" sz="quarter" idx="12"/>
          </p:nvPr>
        </p:nvSpPr>
        <p:spPr/>
        <p:txBody>
          <a:bodyPr/>
          <a:lstStyle/>
          <a:p>
            <a:fld id="{C15C0947-D734-46E1-9954-EAE4C3D61C4A}" type="slidenum">
              <a:rPr lang="it-IT" smtClean="0"/>
              <a:t>‹N›</a:t>
            </a:fld>
            <a:endParaRPr lang="it-IT"/>
          </a:p>
        </p:txBody>
      </p:sp>
    </p:spTree>
    <p:extLst>
      <p:ext uri="{BB962C8B-B14F-4D97-AF65-F5344CB8AC3E}">
        <p14:creationId xmlns:p14="http://schemas.microsoft.com/office/powerpoint/2010/main" val="232017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D5B6FB1A-8F43-8755-C896-6EEDF2E2FC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5B565C0-668C-C908-7313-669D298760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B0B985D-888A-EE16-DEEB-23FBBAE910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DC0771-FA4C-4F5C-8CFD-E54224E92EFB}" type="datetimeFigureOut">
              <a:rPr lang="it-IT" smtClean="0"/>
              <a:t>05/05/2023</a:t>
            </a:fld>
            <a:endParaRPr lang="it-IT"/>
          </a:p>
        </p:txBody>
      </p:sp>
      <p:sp>
        <p:nvSpPr>
          <p:cNvPr id="5" name="Segnaposto piè di pagina 4">
            <a:extLst>
              <a:ext uri="{FF2B5EF4-FFF2-40B4-BE49-F238E27FC236}">
                <a16:creationId xmlns:a16="http://schemas.microsoft.com/office/drawing/2014/main" id="{1649B34B-738B-835B-CA85-392FF66A67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17DA99DE-8DEC-F25D-000A-EDB7237688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5C0947-D734-46E1-9954-EAE4C3D61C4A}" type="slidenum">
              <a:rPr lang="it-IT" smtClean="0"/>
              <a:t>‹N›</a:t>
            </a:fld>
            <a:endParaRPr lang="it-IT"/>
          </a:p>
        </p:txBody>
      </p:sp>
    </p:spTree>
    <p:extLst>
      <p:ext uri="{BB962C8B-B14F-4D97-AF65-F5344CB8AC3E}">
        <p14:creationId xmlns:p14="http://schemas.microsoft.com/office/powerpoint/2010/main" val="3895323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3" Type="http://schemas.openxmlformats.org/officeDocument/2006/relationships/image" Target="../media/image3.svg" /><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3" Type="http://schemas.openxmlformats.org/officeDocument/2006/relationships/image" Target="../media/image3.svg" /><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D79EC6F8-71BD-EF87-B1AF-39FEB80CC4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asellaDiTesto 5">
            <a:extLst>
              <a:ext uri="{FF2B5EF4-FFF2-40B4-BE49-F238E27FC236}">
                <a16:creationId xmlns:a16="http://schemas.microsoft.com/office/drawing/2014/main" id="{81661E83-7225-28CE-B7F5-093428C27EA0}"/>
              </a:ext>
            </a:extLst>
          </p:cNvPr>
          <p:cNvSpPr txBox="1"/>
          <p:nvPr/>
        </p:nvSpPr>
        <p:spPr>
          <a:xfrm>
            <a:off x="4992053" y="569714"/>
            <a:ext cx="6495097" cy="1569660"/>
          </a:xfrm>
          <a:prstGeom prst="rect">
            <a:avLst/>
          </a:prstGeom>
          <a:noFill/>
        </p:spPr>
        <p:txBody>
          <a:bodyPr wrap="square">
            <a:spAutoFit/>
          </a:bodyPr>
          <a:lstStyle/>
          <a:p>
            <a:pPr algn="just"/>
            <a:r>
              <a:rPr lang="it-IT" sz="4800" b="1" cap="none" spc="0" dirty="0">
                <a:ln w="1016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ln>
                <a:solidFill>
                  <a:srgbClr val="FFC000"/>
                </a:solidFill>
                <a:effectLst>
                  <a:outerShdw blurRad="50800" dist="38100" dir="16200000" rotWithShape="0">
                    <a:prstClr val="black">
                      <a:alpha val="40000"/>
                    </a:prstClr>
                  </a:outerShdw>
                </a:effectLst>
              </a:rPr>
              <a:t>I procedimenti speciali.</a:t>
            </a:r>
          </a:p>
          <a:p>
            <a:pPr algn="just"/>
            <a:r>
              <a:rPr lang="it-IT" sz="4800" b="1" dirty="0">
                <a:ln w="1016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ln>
                <a:solidFill>
                  <a:srgbClr val="FFC000"/>
                </a:solidFill>
                <a:effectLst>
                  <a:outerShdw blurRad="50800" dist="38100" dir="16200000" rotWithShape="0">
                    <a:prstClr val="black">
                      <a:alpha val="40000"/>
                    </a:prstClr>
                  </a:outerShdw>
                </a:effectLst>
              </a:rPr>
              <a:t>Libro VI</a:t>
            </a:r>
            <a:r>
              <a:rPr lang="it-IT" sz="4800" b="1" cap="none" spc="0" dirty="0">
                <a:ln w="1016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ln>
                <a:solidFill>
                  <a:srgbClr val="FFC000"/>
                </a:solidFill>
                <a:effectLst>
                  <a:outerShdw blurRad="50800" dist="38100" dir="16200000" rotWithShape="0">
                    <a:prstClr val="black">
                      <a:alpha val="40000"/>
                    </a:prstClr>
                  </a:outerShdw>
                </a:effectLst>
              </a:rPr>
              <a:t> </a:t>
            </a:r>
          </a:p>
        </p:txBody>
      </p:sp>
      <p:sp>
        <p:nvSpPr>
          <p:cNvPr id="10" name="CasellaDiTesto 9">
            <a:extLst>
              <a:ext uri="{FF2B5EF4-FFF2-40B4-BE49-F238E27FC236}">
                <a16:creationId xmlns:a16="http://schemas.microsoft.com/office/drawing/2014/main" id="{1BC4E9E6-2F72-484F-538A-2CEA96442EDB}"/>
              </a:ext>
            </a:extLst>
          </p:cNvPr>
          <p:cNvSpPr txBox="1"/>
          <p:nvPr/>
        </p:nvSpPr>
        <p:spPr>
          <a:xfrm>
            <a:off x="7232333" y="6488668"/>
            <a:ext cx="5409247" cy="369332"/>
          </a:xfrm>
          <a:prstGeom prst="rect">
            <a:avLst/>
          </a:prstGeom>
          <a:noFill/>
        </p:spPr>
        <p:txBody>
          <a:bodyPr wrap="square">
            <a:spAutoFit/>
          </a:bodyPr>
          <a:lstStyle/>
          <a:p>
            <a:r>
              <a:rPr lang="it-IT" b="1" i="1" dirty="0">
                <a:solidFill>
                  <a:srgbClr val="FFC000"/>
                </a:solidFill>
              </a:rPr>
              <a:t>A cura di Avv. Fabio Santaniello del Foro di Roma</a:t>
            </a:r>
          </a:p>
        </p:txBody>
      </p:sp>
    </p:spTree>
    <p:extLst>
      <p:ext uri="{BB962C8B-B14F-4D97-AF65-F5344CB8AC3E}">
        <p14:creationId xmlns:p14="http://schemas.microsoft.com/office/powerpoint/2010/main" val="187301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ADE2AB-008D-A2B8-857F-1A47646611CD}"/>
              </a:ext>
            </a:extLst>
          </p:cNvPr>
          <p:cNvSpPr>
            <a:spLocks noGrp="1"/>
          </p:cNvSpPr>
          <p:nvPr>
            <p:ph type="title"/>
          </p:nvPr>
        </p:nvSpPr>
        <p:spPr>
          <a:xfrm>
            <a:off x="847531" y="653376"/>
            <a:ext cx="1783702" cy="690466"/>
          </a:xfrm>
        </p:spPr>
        <p:txBody>
          <a:bodyPr>
            <a:normAutofit/>
          </a:bodyPr>
          <a:lstStyle/>
          <a:p>
            <a:r>
              <a:rPr lang="it-IT" sz="4000" b="1" u="sng" dirty="0">
                <a:solidFill>
                  <a:schemeClr val="accent1">
                    <a:lumMod val="75000"/>
                  </a:schemeClr>
                </a:solidFill>
                <a:effectLst>
                  <a:outerShdw blurRad="38100" dist="38100" dir="2700000" algn="tl">
                    <a:srgbClr val="000000">
                      <a:alpha val="43137"/>
                    </a:srgbClr>
                  </a:outerShdw>
                </a:effectLst>
                <a:latin typeface="+mn-lt"/>
              </a:rPr>
              <a:t>INDICE: </a:t>
            </a:r>
          </a:p>
        </p:txBody>
      </p:sp>
      <p:sp>
        <p:nvSpPr>
          <p:cNvPr id="3" name="Segnaposto contenuto 2">
            <a:extLst>
              <a:ext uri="{FF2B5EF4-FFF2-40B4-BE49-F238E27FC236}">
                <a16:creationId xmlns:a16="http://schemas.microsoft.com/office/drawing/2014/main" id="{BCA67C30-C449-8FF9-6C10-558408A1930B}"/>
              </a:ext>
            </a:extLst>
          </p:cNvPr>
          <p:cNvSpPr>
            <a:spLocks noGrp="1"/>
          </p:cNvSpPr>
          <p:nvPr>
            <p:ph idx="1"/>
          </p:nvPr>
        </p:nvSpPr>
        <p:spPr>
          <a:xfrm>
            <a:off x="929640" y="1689774"/>
            <a:ext cx="10515600" cy="4514850"/>
          </a:xfrm>
        </p:spPr>
        <p:txBody>
          <a:bodyPr numCol="1">
            <a:normAutofit lnSpcReduction="10000"/>
          </a:bodyPr>
          <a:lstStyle/>
          <a:p>
            <a:pPr marL="742950" indent="-742950" algn="just">
              <a:buAutoNum type="arabicPeriod"/>
            </a:pPr>
            <a:r>
              <a:rPr lang="it-IT" sz="3600" b="1" dirty="0">
                <a:solidFill>
                  <a:schemeClr val="accent1">
                    <a:lumMod val="50000"/>
                  </a:schemeClr>
                </a:solidFill>
              </a:rPr>
              <a:t>Obiettivi della Riforma;</a:t>
            </a:r>
          </a:p>
          <a:p>
            <a:pPr marL="742950" indent="-742950" algn="just">
              <a:buAutoNum type="arabicPeriod"/>
            </a:pPr>
            <a:r>
              <a:rPr lang="it-IT" sz="3600" b="1" dirty="0">
                <a:solidFill>
                  <a:schemeClr val="accent1">
                    <a:lumMod val="50000"/>
                  </a:schemeClr>
                </a:solidFill>
              </a:rPr>
              <a:t>Il giudizio abbreviato;</a:t>
            </a:r>
          </a:p>
          <a:p>
            <a:pPr marL="742950" indent="-742950" algn="just">
              <a:buAutoNum type="arabicPeriod"/>
            </a:pPr>
            <a:r>
              <a:rPr lang="it-IT" sz="3600" b="1" dirty="0">
                <a:solidFill>
                  <a:schemeClr val="accent1">
                    <a:lumMod val="50000"/>
                  </a:schemeClr>
                </a:solidFill>
              </a:rPr>
              <a:t>Il patteggiamento;</a:t>
            </a:r>
          </a:p>
          <a:p>
            <a:pPr marL="742950" indent="-742950" algn="just">
              <a:buAutoNum type="arabicPeriod"/>
            </a:pPr>
            <a:r>
              <a:rPr lang="it-IT" sz="3600" b="1" dirty="0">
                <a:solidFill>
                  <a:schemeClr val="accent1">
                    <a:lumMod val="50000"/>
                  </a:schemeClr>
                </a:solidFill>
              </a:rPr>
              <a:t>Il giudizio direttissimo;</a:t>
            </a:r>
          </a:p>
          <a:p>
            <a:pPr marL="742950" indent="-742950" algn="just">
              <a:buAutoNum type="arabicPeriod"/>
            </a:pPr>
            <a:r>
              <a:rPr lang="it-IT" sz="3600" b="1" dirty="0">
                <a:solidFill>
                  <a:schemeClr val="accent1">
                    <a:lumMod val="50000"/>
                  </a:schemeClr>
                </a:solidFill>
              </a:rPr>
              <a:t>Il giudizio immediato;</a:t>
            </a:r>
          </a:p>
          <a:p>
            <a:pPr marL="742950" indent="-742950" algn="just">
              <a:buAutoNum type="arabicPeriod"/>
            </a:pPr>
            <a:r>
              <a:rPr lang="it-IT" sz="3600" b="1" dirty="0">
                <a:solidFill>
                  <a:schemeClr val="accent1">
                    <a:lumMod val="50000"/>
                  </a:schemeClr>
                </a:solidFill>
              </a:rPr>
              <a:t>Il procedimento per decreto;</a:t>
            </a:r>
          </a:p>
          <a:p>
            <a:pPr marL="742950" indent="-742950" algn="just">
              <a:buAutoNum type="arabicPeriod"/>
            </a:pPr>
            <a:r>
              <a:rPr lang="it-IT" sz="3600" b="1" dirty="0">
                <a:solidFill>
                  <a:schemeClr val="accent1">
                    <a:lumMod val="50000"/>
                  </a:schemeClr>
                </a:solidFill>
              </a:rPr>
              <a:t>La messa alla prova;</a:t>
            </a:r>
          </a:p>
          <a:p>
            <a:pPr marL="742950" indent="-742950" algn="just">
              <a:buAutoNum type="arabicPeriod"/>
            </a:pPr>
            <a:r>
              <a:rPr lang="it-IT" sz="3600" b="1" dirty="0">
                <a:solidFill>
                  <a:schemeClr val="accent1">
                    <a:lumMod val="50000"/>
                  </a:schemeClr>
                </a:solidFill>
              </a:rPr>
              <a:t>Regime transitorio. </a:t>
            </a:r>
          </a:p>
          <a:p>
            <a:pPr marL="0" indent="0" algn="just">
              <a:buNone/>
            </a:pPr>
            <a:endParaRPr lang="it-IT" b="1" dirty="0">
              <a:solidFill>
                <a:schemeClr val="accent1">
                  <a:lumMod val="50000"/>
                </a:schemeClr>
              </a:solidFill>
            </a:endParaRPr>
          </a:p>
        </p:txBody>
      </p:sp>
    </p:spTree>
    <p:extLst>
      <p:ext uri="{BB962C8B-B14F-4D97-AF65-F5344CB8AC3E}">
        <p14:creationId xmlns:p14="http://schemas.microsoft.com/office/powerpoint/2010/main" val="1288100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EDAAA1-4B73-DCA0-6A49-C5BD48470170}"/>
              </a:ext>
            </a:extLst>
          </p:cNvPr>
          <p:cNvSpPr>
            <a:spLocks noGrp="1"/>
          </p:cNvSpPr>
          <p:nvPr>
            <p:ph type="title"/>
          </p:nvPr>
        </p:nvSpPr>
        <p:spPr>
          <a:xfrm>
            <a:off x="838200" y="701027"/>
            <a:ext cx="10515600" cy="1325563"/>
          </a:xfrm>
        </p:spPr>
        <p:txBody>
          <a:bodyPr>
            <a:normAutofit/>
          </a:bodyPr>
          <a:lstStyle/>
          <a:p>
            <a:pPr algn="just"/>
            <a:r>
              <a:rPr lang="it-IT" sz="3600" b="1" u="sng" dirty="0">
                <a:solidFill>
                  <a:schemeClr val="accent1">
                    <a:lumMod val="75000"/>
                  </a:schemeClr>
                </a:solidFill>
                <a:effectLst>
                  <a:outerShdw blurRad="38100" dist="38100" dir="2700000" algn="tl">
                    <a:srgbClr val="000000">
                      <a:alpha val="43137"/>
                    </a:srgbClr>
                  </a:outerShdw>
                </a:effectLst>
                <a:latin typeface="+mn-lt"/>
              </a:rPr>
              <a:t>OBIETTIVI:</a:t>
            </a:r>
          </a:p>
        </p:txBody>
      </p:sp>
      <p:sp>
        <p:nvSpPr>
          <p:cNvPr id="3" name="Segnaposto contenuto 2">
            <a:extLst>
              <a:ext uri="{FF2B5EF4-FFF2-40B4-BE49-F238E27FC236}">
                <a16:creationId xmlns:a16="http://schemas.microsoft.com/office/drawing/2014/main" id="{454C49B3-17F0-20E1-CEFF-A4DACECDCD74}"/>
              </a:ext>
            </a:extLst>
          </p:cNvPr>
          <p:cNvSpPr>
            <a:spLocks noGrp="1"/>
          </p:cNvSpPr>
          <p:nvPr>
            <p:ph idx="1"/>
          </p:nvPr>
        </p:nvSpPr>
        <p:spPr>
          <a:xfrm>
            <a:off x="838200" y="2102465"/>
            <a:ext cx="10515600" cy="2653069"/>
          </a:xfrm>
        </p:spPr>
        <p:txBody>
          <a:bodyPr>
            <a:noAutofit/>
          </a:bodyPr>
          <a:lstStyle/>
          <a:p>
            <a:pPr algn="just">
              <a:buFont typeface="Wingdings" panose="05000000000000000000" pitchFamily="2" charset="2"/>
              <a:buChar char="ü"/>
            </a:pPr>
            <a:r>
              <a:rPr lang="it-IT" sz="3200" b="1" dirty="0">
                <a:solidFill>
                  <a:schemeClr val="accent1">
                    <a:lumMod val="50000"/>
                  </a:schemeClr>
                </a:solidFill>
              </a:rPr>
              <a:t> Diminuire in cinque anni del 25% il tempo medio di durata dei  procedimenti;</a:t>
            </a:r>
          </a:p>
          <a:p>
            <a:pPr algn="just">
              <a:buFont typeface="Wingdings" panose="05000000000000000000" pitchFamily="2" charset="2"/>
              <a:buChar char="ü"/>
            </a:pPr>
            <a:r>
              <a:rPr lang="it-IT" sz="3200" b="1" dirty="0">
                <a:solidFill>
                  <a:schemeClr val="accent1">
                    <a:lumMod val="50000"/>
                  </a:schemeClr>
                </a:solidFill>
              </a:rPr>
              <a:t> Efficienza del procedimento;</a:t>
            </a:r>
          </a:p>
          <a:p>
            <a:pPr algn="just">
              <a:buFont typeface="Wingdings" panose="05000000000000000000" pitchFamily="2" charset="2"/>
              <a:buChar char="ü"/>
            </a:pPr>
            <a:r>
              <a:rPr lang="it-IT" sz="3200" b="1" dirty="0">
                <a:solidFill>
                  <a:schemeClr val="accent1">
                    <a:lumMod val="50000"/>
                  </a:schemeClr>
                </a:solidFill>
              </a:rPr>
              <a:t> Naturale strumento di deflazione processuale;</a:t>
            </a:r>
          </a:p>
          <a:p>
            <a:pPr algn="just">
              <a:buFont typeface="Wingdings" panose="05000000000000000000" pitchFamily="2" charset="2"/>
              <a:buChar char="ü"/>
            </a:pPr>
            <a:r>
              <a:rPr lang="it-IT" sz="3200" b="1" i="0" u="none" strike="noStrike" baseline="0" dirty="0">
                <a:solidFill>
                  <a:schemeClr val="accent1">
                    <a:lumMod val="50000"/>
                  </a:schemeClr>
                </a:solidFill>
              </a:rPr>
              <a:t> Limitare le impugnazioni meramente dilatorie</a:t>
            </a:r>
            <a:r>
              <a:rPr lang="it-IT" sz="3200" b="1" dirty="0">
                <a:solidFill>
                  <a:schemeClr val="accent1">
                    <a:lumMod val="50000"/>
                  </a:schemeClr>
                </a:solidFill>
              </a:rPr>
              <a:t>.</a:t>
            </a:r>
          </a:p>
        </p:txBody>
      </p:sp>
    </p:spTree>
    <p:extLst>
      <p:ext uri="{BB962C8B-B14F-4D97-AF65-F5344CB8AC3E}">
        <p14:creationId xmlns:p14="http://schemas.microsoft.com/office/powerpoint/2010/main" val="2923257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0E8F88-DC72-59E4-8E1A-B354D25B7BBF}"/>
              </a:ext>
            </a:extLst>
          </p:cNvPr>
          <p:cNvSpPr>
            <a:spLocks noGrp="1"/>
          </p:cNvSpPr>
          <p:nvPr>
            <p:ph type="title"/>
          </p:nvPr>
        </p:nvSpPr>
        <p:spPr>
          <a:xfrm>
            <a:off x="838200" y="1329677"/>
            <a:ext cx="10515600" cy="675005"/>
          </a:xfrm>
        </p:spPr>
        <p:txBody>
          <a:bodyPr>
            <a:normAutofit/>
          </a:bodyPr>
          <a:lstStyle/>
          <a:p>
            <a:pPr algn="just"/>
            <a:r>
              <a:rPr lang="it-IT" sz="2800" b="1" u="sng" dirty="0">
                <a:solidFill>
                  <a:schemeClr val="accent1">
                    <a:lumMod val="75000"/>
                  </a:schemeClr>
                </a:solidFill>
                <a:effectLst>
                  <a:outerShdw blurRad="38100" dist="38100" dir="2700000" algn="tl">
                    <a:srgbClr val="000000">
                      <a:alpha val="43137"/>
                    </a:srgbClr>
                  </a:outerShdw>
                </a:effectLst>
                <a:latin typeface="+mn-lt"/>
              </a:rPr>
              <a:t>ART. 438, «PRESUPPOSTI DEL GIUDIZIO ABBREVIATO». </a:t>
            </a:r>
          </a:p>
        </p:txBody>
      </p:sp>
      <p:sp>
        <p:nvSpPr>
          <p:cNvPr id="3" name="Segnaposto contenuto 2">
            <a:extLst>
              <a:ext uri="{FF2B5EF4-FFF2-40B4-BE49-F238E27FC236}">
                <a16:creationId xmlns:a16="http://schemas.microsoft.com/office/drawing/2014/main" id="{3480CFFB-D2E3-1042-BB4D-9A71BFE189FB}"/>
              </a:ext>
            </a:extLst>
          </p:cNvPr>
          <p:cNvSpPr>
            <a:spLocks noGrp="1"/>
          </p:cNvSpPr>
          <p:nvPr>
            <p:ph idx="1"/>
          </p:nvPr>
        </p:nvSpPr>
        <p:spPr>
          <a:xfrm>
            <a:off x="838200" y="2113319"/>
            <a:ext cx="10515600" cy="4208106"/>
          </a:xfrm>
        </p:spPr>
        <p:txBody>
          <a:bodyPr>
            <a:normAutofit fontScale="85000" lnSpcReduction="20000"/>
          </a:bodyPr>
          <a:lstStyle/>
          <a:p>
            <a:pPr algn="just">
              <a:lnSpc>
                <a:spcPct val="110000"/>
              </a:lnSpc>
              <a:spcBef>
                <a:spcPts val="900"/>
              </a:spcBef>
            </a:pPr>
            <a:r>
              <a:rPr lang="it-IT" b="1" dirty="0">
                <a:solidFill>
                  <a:schemeClr val="accent1">
                    <a:lumMod val="50000"/>
                  </a:schemeClr>
                </a:solidFill>
                <a:effectLst/>
              </a:rPr>
              <a:t>Comma 3. </a:t>
            </a:r>
            <a:r>
              <a:rPr lang="it-IT" b="0" dirty="0">
                <a:solidFill>
                  <a:schemeClr val="accent1">
                    <a:lumMod val="50000"/>
                  </a:schemeClr>
                </a:solidFill>
                <a:effectLst/>
              </a:rPr>
              <a:t>La volontà dell’imputato è espressa personalmente o per mezzo di procuratore speciale e </a:t>
            </a:r>
            <a:r>
              <a:rPr lang="it-IT" b="1" dirty="0">
                <a:solidFill>
                  <a:schemeClr val="accent1">
                    <a:lumMod val="50000"/>
                  </a:schemeClr>
                </a:solidFill>
                <a:effectLst/>
              </a:rPr>
              <a:t>la sottoscrizione è autenticata da un notaio, da altra persona autorizzata o dal difensore</a:t>
            </a:r>
            <a:r>
              <a:rPr lang="it-IT" b="0" dirty="0">
                <a:solidFill>
                  <a:schemeClr val="accent1">
                    <a:lumMod val="50000"/>
                  </a:schemeClr>
                </a:solidFill>
                <a:effectLst/>
              </a:rPr>
              <a:t>.</a:t>
            </a:r>
          </a:p>
          <a:p>
            <a:pPr algn="just">
              <a:lnSpc>
                <a:spcPct val="110000"/>
              </a:lnSpc>
              <a:spcBef>
                <a:spcPts val="900"/>
              </a:spcBef>
            </a:pPr>
            <a:r>
              <a:rPr lang="it-IT" b="1" dirty="0">
                <a:solidFill>
                  <a:schemeClr val="accent1">
                    <a:lumMod val="50000"/>
                  </a:schemeClr>
                </a:solidFill>
                <a:effectLst/>
              </a:rPr>
              <a:t>Comma 5. </a:t>
            </a:r>
            <a:r>
              <a:rPr lang="it-IT" b="0" dirty="0">
                <a:solidFill>
                  <a:schemeClr val="accent1">
                    <a:lumMod val="50000"/>
                  </a:schemeClr>
                </a:solidFill>
                <a:effectLst/>
              </a:rPr>
              <a:t>L’imputato, ferma restando la utilizzabilità ai fini della prova degli atti indicati nell’art. 442, comma 1-</a:t>
            </a:r>
            <a:r>
              <a:rPr lang="it-IT" b="0" i="1" dirty="0">
                <a:solidFill>
                  <a:schemeClr val="accent1">
                    <a:lumMod val="50000"/>
                  </a:schemeClr>
                </a:solidFill>
                <a:effectLst/>
              </a:rPr>
              <a:t>bis</a:t>
            </a:r>
            <a:r>
              <a:rPr lang="it-IT" b="0" dirty="0">
                <a:solidFill>
                  <a:schemeClr val="accent1">
                    <a:lumMod val="50000"/>
                  </a:schemeClr>
                </a:solidFill>
                <a:effectLst/>
              </a:rPr>
              <a:t>, può subordinare la richiesta ad una integrazione probatoria necessaria ai fini della decisione. Il giudice dispone il giudizio abbreviato se, tenuto conto degli atti già acquisiti ed utilizzabili, l’integrazione probatoria richiesta risulta necessaria ai fini della decisione e </a:t>
            </a:r>
            <a:r>
              <a:rPr lang="it-IT" b="1" dirty="0">
                <a:solidFill>
                  <a:schemeClr val="accent1">
                    <a:lumMod val="50000"/>
                  </a:schemeClr>
                </a:solidFill>
                <a:effectLst/>
              </a:rPr>
              <a:t>IL GIUDIZIO ABBREVIATO REALIZZA COMUNQUE </a:t>
            </a:r>
            <a:r>
              <a:rPr lang="it-IT" b="1" dirty="0">
                <a:solidFill>
                  <a:schemeClr val="accent2">
                    <a:lumMod val="75000"/>
                  </a:schemeClr>
                </a:solidFill>
                <a:effectLst/>
              </a:rPr>
              <a:t>UNA ECONOMIA PROCESSUALE, IN RELAZIONE AI PREVEDIBILI TEMPI DELL’ISTRUZIONE DIBATTIMENTALE</a:t>
            </a:r>
            <a:r>
              <a:rPr lang="it-IT" b="1" dirty="0">
                <a:solidFill>
                  <a:schemeClr val="accent1">
                    <a:lumMod val="50000"/>
                  </a:schemeClr>
                </a:solidFill>
                <a:effectLst/>
              </a:rPr>
              <a:t>. </a:t>
            </a:r>
            <a:r>
              <a:rPr lang="it-IT" dirty="0">
                <a:solidFill>
                  <a:schemeClr val="accent1">
                    <a:lumMod val="50000"/>
                  </a:schemeClr>
                </a:solidFill>
                <a:effectLst/>
              </a:rPr>
              <a:t>I</a:t>
            </a:r>
            <a:r>
              <a:rPr lang="it-IT" b="0" dirty="0">
                <a:solidFill>
                  <a:schemeClr val="accent1">
                    <a:lumMod val="50000"/>
                  </a:schemeClr>
                </a:solidFill>
                <a:effectLst/>
              </a:rPr>
              <a:t>n tal caso il pubblico ministero può chiedere l’ammissione di prova contraria. Resta salva l’applicabilità dell’art. 423.</a:t>
            </a:r>
          </a:p>
        </p:txBody>
      </p:sp>
      <p:sp>
        <p:nvSpPr>
          <p:cNvPr id="5" name="CasellaDiTesto 4">
            <a:extLst>
              <a:ext uri="{FF2B5EF4-FFF2-40B4-BE49-F238E27FC236}">
                <a16:creationId xmlns:a16="http://schemas.microsoft.com/office/drawing/2014/main" id="{09612FD6-C85D-DFE2-89F0-54B383CF3CA0}"/>
              </a:ext>
            </a:extLst>
          </p:cNvPr>
          <p:cNvSpPr txBox="1"/>
          <p:nvPr/>
        </p:nvSpPr>
        <p:spPr>
          <a:xfrm>
            <a:off x="838200" y="536575"/>
            <a:ext cx="9070910" cy="584775"/>
          </a:xfrm>
          <a:prstGeom prst="rect">
            <a:avLst/>
          </a:prstGeom>
          <a:noFill/>
        </p:spPr>
        <p:txBody>
          <a:bodyPr wrap="square">
            <a:spAutoFit/>
          </a:bodyPr>
          <a:lstStyle/>
          <a:p>
            <a:pPr algn="just"/>
            <a:r>
              <a:rPr lang="it-IT" sz="3200" b="1" u="sng" dirty="0">
                <a:solidFill>
                  <a:schemeClr val="accent2">
                    <a:lumMod val="75000"/>
                  </a:schemeClr>
                </a:solidFill>
                <a:effectLst>
                  <a:outerShdw blurRad="38100" dist="38100" dir="2700000" algn="tl">
                    <a:srgbClr val="000000">
                      <a:alpha val="43137"/>
                    </a:srgbClr>
                  </a:outerShdw>
                </a:effectLst>
                <a:latin typeface="+mn-lt"/>
              </a:rPr>
              <a:t>IL GIUDIZIO ABBREVIATO, Titolo I, Libro VI.</a:t>
            </a:r>
            <a:endParaRPr lang="it-IT" sz="3200" dirty="0">
              <a:solidFill>
                <a:schemeClr val="accent2">
                  <a:lumMod val="75000"/>
                </a:schemeClr>
              </a:solidFill>
            </a:endParaRPr>
          </a:p>
        </p:txBody>
      </p:sp>
      <p:sp>
        <p:nvSpPr>
          <p:cNvPr id="7" name="CasellaDiTesto 6">
            <a:extLst>
              <a:ext uri="{FF2B5EF4-FFF2-40B4-BE49-F238E27FC236}">
                <a16:creationId xmlns:a16="http://schemas.microsoft.com/office/drawing/2014/main" id="{7E8D8E96-CEB2-2FC2-88D1-B30A0CC2B95C}"/>
              </a:ext>
            </a:extLst>
          </p:cNvPr>
          <p:cNvSpPr txBox="1"/>
          <p:nvPr/>
        </p:nvSpPr>
        <p:spPr>
          <a:xfrm>
            <a:off x="10123714" y="6199229"/>
            <a:ext cx="1230086" cy="461665"/>
          </a:xfrm>
          <a:prstGeom prst="rect">
            <a:avLst/>
          </a:prstGeom>
          <a:noFill/>
        </p:spPr>
        <p:txBody>
          <a:bodyPr wrap="square">
            <a:spAutoFit/>
          </a:bodyPr>
          <a:lstStyle/>
          <a:p>
            <a:r>
              <a:rPr lang="it-IT" sz="2400" dirty="0">
                <a:solidFill>
                  <a:schemeClr val="accent1">
                    <a:lumMod val="50000"/>
                  </a:schemeClr>
                </a:solidFill>
              </a:rPr>
              <a:t>Segue…</a:t>
            </a:r>
          </a:p>
        </p:txBody>
      </p:sp>
    </p:spTree>
    <p:extLst>
      <p:ext uri="{BB962C8B-B14F-4D97-AF65-F5344CB8AC3E}">
        <p14:creationId xmlns:p14="http://schemas.microsoft.com/office/powerpoint/2010/main" val="3528457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6DF435AE-508A-2764-EE46-19E8FFE21C57}"/>
              </a:ext>
            </a:extLst>
          </p:cNvPr>
          <p:cNvSpPr>
            <a:spLocks noGrp="1"/>
          </p:cNvSpPr>
          <p:nvPr>
            <p:ph idx="1"/>
          </p:nvPr>
        </p:nvSpPr>
        <p:spPr>
          <a:xfrm>
            <a:off x="838200" y="1159037"/>
            <a:ext cx="10515600" cy="4539926"/>
          </a:xfrm>
        </p:spPr>
        <p:txBody>
          <a:bodyPr/>
          <a:lstStyle/>
          <a:p>
            <a:pPr algn="just"/>
            <a:r>
              <a:rPr lang="it-IT" b="1" dirty="0">
                <a:solidFill>
                  <a:schemeClr val="accent1">
                    <a:lumMod val="50000"/>
                  </a:schemeClr>
                </a:solidFill>
              </a:rPr>
              <a:t>Comma </a:t>
            </a:r>
            <a:r>
              <a:rPr lang="it-IT" b="1" dirty="0">
                <a:solidFill>
                  <a:schemeClr val="accent1">
                    <a:lumMod val="50000"/>
                  </a:schemeClr>
                </a:solidFill>
                <a:effectLst/>
              </a:rPr>
              <a:t>6</a:t>
            </a:r>
            <a:r>
              <a:rPr lang="it-IT" b="1" i="1" dirty="0">
                <a:solidFill>
                  <a:schemeClr val="accent1">
                    <a:lumMod val="50000"/>
                  </a:schemeClr>
                </a:solidFill>
                <a:effectLst/>
              </a:rPr>
              <a:t>-ter. </a:t>
            </a:r>
            <a:r>
              <a:rPr lang="it-IT" b="0" dirty="0">
                <a:solidFill>
                  <a:schemeClr val="accent1">
                    <a:lumMod val="50000"/>
                  </a:schemeClr>
                </a:solidFill>
                <a:effectLst/>
              </a:rPr>
              <a:t>Qualora la richiesta di giudizio abbreviato proposta nell’udienza preliminare sia stata dichiarata inammissibile ai sensi del comma 1-</a:t>
            </a:r>
            <a:r>
              <a:rPr lang="it-IT" b="0" i="1" dirty="0">
                <a:solidFill>
                  <a:schemeClr val="accent1">
                    <a:lumMod val="50000"/>
                  </a:schemeClr>
                </a:solidFill>
                <a:effectLst/>
              </a:rPr>
              <a:t>bis</a:t>
            </a:r>
            <a:r>
              <a:rPr lang="it-IT" b="0" dirty="0">
                <a:solidFill>
                  <a:schemeClr val="accent1">
                    <a:lumMod val="50000"/>
                  </a:schemeClr>
                </a:solidFill>
                <a:effectLst/>
              </a:rPr>
              <a:t>, il giudice, se all’esito del dibattimento ritiene che per il fatto accertato sia ammissibile il giudizio abbreviato, applica la riduzione della pena ai sensi dell’art. 442, comma 2. </a:t>
            </a:r>
            <a:r>
              <a:rPr lang="it-IT" b="1" u="sng" dirty="0">
                <a:solidFill>
                  <a:schemeClr val="accent1">
                    <a:lumMod val="50000"/>
                  </a:schemeClr>
                </a:solidFill>
                <a:effectLst/>
              </a:rPr>
              <a:t>In ogni altro caso in cui la richiesta di giudizio abbreviato proposta nell’udienza preliminare sia stata dichiarata inammissibile o rigettata, </a:t>
            </a:r>
            <a:r>
              <a:rPr lang="it-IT" b="1" u="sng" dirty="0">
                <a:solidFill>
                  <a:schemeClr val="accent2">
                    <a:lumMod val="75000"/>
                  </a:schemeClr>
                </a:solidFill>
                <a:effectLst/>
              </a:rPr>
              <a:t>L’IMPUTATO PUÒ RIPROPORRE LA RICHIESTA PRIMA DELL’APERTURA DEL DIBATTIMENTO </a:t>
            </a:r>
            <a:r>
              <a:rPr lang="it-IT" b="1" u="sng" dirty="0">
                <a:solidFill>
                  <a:schemeClr val="accent1">
                    <a:lumMod val="50000"/>
                  </a:schemeClr>
                </a:solidFill>
                <a:effectLst/>
              </a:rPr>
              <a:t>e il giudice, se ritiene illegittima la dichiarazione di inammissibilità o ingiustificato il rigetto, ammette il giudizio abbreviato</a:t>
            </a:r>
            <a:r>
              <a:rPr lang="it-IT" b="0" dirty="0">
                <a:solidFill>
                  <a:schemeClr val="accent1">
                    <a:lumMod val="50000"/>
                  </a:schemeClr>
                </a:solidFill>
                <a:effectLst/>
              </a:rPr>
              <a:t>.</a:t>
            </a:r>
            <a:endParaRPr lang="it-IT" dirty="0">
              <a:solidFill>
                <a:schemeClr val="accent1">
                  <a:lumMod val="50000"/>
                </a:schemeClr>
              </a:solidFill>
            </a:endParaRPr>
          </a:p>
          <a:p>
            <a:pPr marL="0" indent="0">
              <a:buNone/>
            </a:pPr>
            <a:endParaRPr lang="it-IT" dirty="0"/>
          </a:p>
        </p:txBody>
      </p:sp>
    </p:spTree>
    <p:extLst>
      <p:ext uri="{BB962C8B-B14F-4D97-AF65-F5344CB8AC3E}">
        <p14:creationId xmlns:p14="http://schemas.microsoft.com/office/powerpoint/2010/main" val="3746350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E4486D-4D0F-13E4-E28D-8EC66943EBC9}"/>
              </a:ext>
            </a:extLst>
          </p:cNvPr>
          <p:cNvSpPr>
            <a:spLocks noGrp="1"/>
          </p:cNvSpPr>
          <p:nvPr>
            <p:ph type="title"/>
          </p:nvPr>
        </p:nvSpPr>
        <p:spPr>
          <a:xfrm>
            <a:off x="838200" y="286427"/>
            <a:ext cx="10515600" cy="720725"/>
          </a:xfrm>
        </p:spPr>
        <p:txBody>
          <a:bodyPr>
            <a:normAutofit/>
          </a:bodyPr>
          <a:lstStyle/>
          <a:p>
            <a:pPr algn="just"/>
            <a:r>
              <a:rPr lang="it-IT" sz="3000" b="1" u="sng" dirty="0">
                <a:solidFill>
                  <a:schemeClr val="accent1">
                    <a:lumMod val="75000"/>
                  </a:schemeClr>
                </a:solidFill>
                <a:effectLst>
                  <a:outerShdw blurRad="38100" dist="38100" dir="2700000" algn="tl">
                    <a:srgbClr val="000000">
                      <a:alpha val="43137"/>
                    </a:srgbClr>
                  </a:outerShdw>
                </a:effectLst>
                <a:latin typeface="+mn-lt"/>
              </a:rPr>
              <a:t>ART. 441, «SVOLGIMENTO DEL GIUDIZIO ABBREVIATO». </a:t>
            </a:r>
          </a:p>
        </p:txBody>
      </p:sp>
      <p:sp>
        <p:nvSpPr>
          <p:cNvPr id="3" name="Segnaposto contenuto 2">
            <a:extLst>
              <a:ext uri="{FF2B5EF4-FFF2-40B4-BE49-F238E27FC236}">
                <a16:creationId xmlns:a16="http://schemas.microsoft.com/office/drawing/2014/main" id="{60E26EE7-A922-9B8E-B23D-451110E7480F}"/>
              </a:ext>
            </a:extLst>
          </p:cNvPr>
          <p:cNvSpPr>
            <a:spLocks noGrp="1"/>
          </p:cNvSpPr>
          <p:nvPr>
            <p:ph idx="1"/>
          </p:nvPr>
        </p:nvSpPr>
        <p:spPr>
          <a:xfrm>
            <a:off x="838200" y="1108478"/>
            <a:ext cx="10515600" cy="1703771"/>
          </a:xfrm>
        </p:spPr>
        <p:txBody>
          <a:bodyPr/>
          <a:lstStyle/>
          <a:p>
            <a:pPr algn="just"/>
            <a:r>
              <a:rPr lang="it-IT" b="1" dirty="0">
                <a:solidFill>
                  <a:schemeClr val="accent1">
                    <a:lumMod val="50000"/>
                  </a:schemeClr>
                </a:solidFill>
              </a:rPr>
              <a:t>Comma 6.</a:t>
            </a:r>
            <a:r>
              <a:rPr lang="it-IT" b="1" i="1" dirty="0">
                <a:solidFill>
                  <a:schemeClr val="accent1">
                    <a:lumMod val="50000"/>
                  </a:schemeClr>
                </a:solidFill>
                <a:effectLst/>
              </a:rPr>
              <a:t> </a:t>
            </a:r>
            <a:r>
              <a:rPr lang="it-IT" b="0" dirty="0">
                <a:solidFill>
                  <a:schemeClr val="accent1">
                    <a:lumMod val="50000"/>
                  </a:schemeClr>
                </a:solidFill>
                <a:effectLst/>
              </a:rPr>
              <a:t>All’assunzione delle prove di cui al comma 5 e all’art. 438, comma 5, si procede nelle forme previste dall’art. 422, commi 2, 3 e 4. </a:t>
            </a:r>
            <a:r>
              <a:rPr lang="it-IT" b="1" dirty="0">
                <a:solidFill>
                  <a:schemeClr val="accent1">
                    <a:lumMod val="50000"/>
                  </a:schemeClr>
                </a:solidFill>
                <a:effectLst/>
              </a:rPr>
              <a:t>Le prove dichiarative sono documentate nelle forme previste dall’art. 510 (attraverso mezzi di riproduzione audiovisiva).</a:t>
            </a:r>
            <a:endParaRPr lang="it-IT" b="1" dirty="0">
              <a:solidFill>
                <a:schemeClr val="accent1">
                  <a:lumMod val="50000"/>
                </a:schemeClr>
              </a:solidFill>
            </a:endParaRPr>
          </a:p>
        </p:txBody>
      </p:sp>
      <p:sp>
        <p:nvSpPr>
          <p:cNvPr id="7" name="CasellaDiTesto 6">
            <a:extLst>
              <a:ext uri="{FF2B5EF4-FFF2-40B4-BE49-F238E27FC236}">
                <a16:creationId xmlns:a16="http://schemas.microsoft.com/office/drawing/2014/main" id="{CAC7B145-51F6-F1F0-65FE-F59DDEA6AAE1}"/>
              </a:ext>
            </a:extLst>
          </p:cNvPr>
          <p:cNvSpPr txBox="1"/>
          <p:nvPr/>
        </p:nvSpPr>
        <p:spPr>
          <a:xfrm>
            <a:off x="838200" y="2871202"/>
            <a:ext cx="9723276" cy="553998"/>
          </a:xfrm>
          <a:prstGeom prst="rect">
            <a:avLst/>
          </a:prstGeom>
          <a:noFill/>
        </p:spPr>
        <p:txBody>
          <a:bodyPr wrap="square">
            <a:spAutoFit/>
          </a:bodyPr>
          <a:lstStyle/>
          <a:p>
            <a:r>
              <a:rPr lang="it-IT" sz="3000" b="1" u="sng" dirty="0">
                <a:solidFill>
                  <a:schemeClr val="accent1">
                    <a:lumMod val="75000"/>
                  </a:schemeClr>
                </a:solidFill>
                <a:effectLst>
                  <a:outerShdw blurRad="38100" dist="38100" dir="2700000" algn="tl">
                    <a:srgbClr val="000000">
                      <a:alpha val="43137"/>
                    </a:srgbClr>
                  </a:outerShdw>
                </a:effectLst>
                <a:latin typeface="+mn-lt"/>
              </a:rPr>
              <a:t>ART. 442, «DECISIONE». </a:t>
            </a:r>
            <a:endParaRPr lang="it-IT" sz="3000" dirty="0"/>
          </a:p>
        </p:txBody>
      </p:sp>
      <p:sp>
        <p:nvSpPr>
          <p:cNvPr id="8" name="CasellaDiTesto 7">
            <a:extLst>
              <a:ext uri="{FF2B5EF4-FFF2-40B4-BE49-F238E27FC236}">
                <a16:creationId xmlns:a16="http://schemas.microsoft.com/office/drawing/2014/main" id="{B423F753-D97A-B8FF-C423-C7BD2335A8FC}"/>
              </a:ext>
            </a:extLst>
          </p:cNvPr>
          <p:cNvSpPr txBox="1"/>
          <p:nvPr/>
        </p:nvSpPr>
        <p:spPr>
          <a:xfrm>
            <a:off x="838200" y="3543105"/>
            <a:ext cx="10374086" cy="2935162"/>
          </a:xfrm>
          <a:prstGeom prst="rect">
            <a:avLst/>
          </a:prstGeom>
          <a:noFill/>
        </p:spPr>
        <p:txBody>
          <a:bodyPr wrap="square" rtlCol="0">
            <a:spAutoFit/>
          </a:bodyPr>
          <a:lstStyle/>
          <a:p>
            <a:pPr marL="230400" indent="-230400" algn="just">
              <a:lnSpc>
                <a:spcPct val="90000"/>
              </a:lnSpc>
              <a:spcBef>
                <a:spcPts val="1000"/>
              </a:spcBef>
              <a:buFont typeface="Arial" panose="020B0604020202020204" pitchFamily="34" charset="0"/>
              <a:buChar char="•"/>
            </a:pPr>
            <a:r>
              <a:rPr lang="it-IT" sz="2800" b="1" dirty="0">
                <a:solidFill>
                  <a:schemeClr val="accent1">
                    <a:lumMod val="50000"/>
                  </a:schemeClr>
                </a:solidFill>
              </a:rPr>
              <a:t>Aggiunto comma 2-</a:t>
            </a:r>
            <a:r>
              <a:rPr lang="it-IT" sz="2800" b="1" i="1" dirty="0">
                <a:solidFill>
                  <a:schemeClr val="accent1">
                    <a:lumMod val="50000"/>
                  </a:schemeClr>
                </a:solidFill>
              </a:rPr>
              <a:t>bis</a:t>
            </a:r>
            <a:r>
              <a:rPr lang="it-IT" sz="2800" b="1" dirty="0">
                <a:solidFill>
                  <a:schemeClr val="accent1">
                    <a:lumMod val="50000"/>
                  </a:schemeClr>
                </a:solidFill>
              </a:rPr>
              <a:t>.</a:t>
            </a:r>
            <a:r>
              <a:rPr lang="it-IT" sz="2800" b="1" i="0" dirty="0">
                <a:solidFill>
                  <a:schemeClr val="accent1">
                    <a:lumMod val="50000"/>
                  </a:schemeClr>
                </a:solidFill>
                <a:effectLst/>
              </a:rPr>
              <a:t> </a:t>
            </a:r>
            <a:r>
              <a:rPr lang="it-IT" sz="2800" b="0" i="0" dirty="0">
                <a:solidFill>
                  <a:schemeClr val="accent1">
                    <a:lumMod val="50000"/>
                  </a:schemeClr>
                </a:solidFill>
                <a:effectLst/>
              </a:rPr>
              <a:t>Quando né l’imputato, né il suo difensore hanno proposto impugnazione contro la sentenza di condanna, </a:t>
            </a:r>
            <a:r>
              <a:rPr lang="it-IT" sz="2800" b="1" i="0" dirty="0">
                <a:solidFill>
                  <a:schemeClr val="accent2">
                    <a:lumMod val="75000"/>
                  </a:schemeClr>
                </a:solidFill>
                <a:effectLst/>
              </a:rPr>
              <a:t>LA PENA INFLITTA È ULTERIORMENTE RIDOTTA DI UN SESTO DAL GIUDICE DELL’ESECUZIONE </a:t>
            </a:r>
            <a:r>
              <a:rPr lang="it-IT" sz="2800" b="1" i="0" dirty="0">
                <a:solidFill>
                  <a:schemeClr val="accent1">
                    <a:lumMod val="50000"/>
                  </a:schemeClr>
                </a:solidFill>
                <a:effectLst/>
                <a:sym typeface="Wingdings" panose="05000000000000000000" pitchFamily="2" charset="2"/>
              </a:rPr>
              <a:t> </a:t>
            </a:r>
            <a:r>
              <a:rPr lang="it-IT" sz="2800" b="1" i="1" dirty="0">
                <a:solidFill>
                  <a:schemeClr val="accent1">
                    <a:lumMod val="50000"/>
                  </a:schemeClr>
                </a:solidFill>
                <a:effectLst/>
                <a:sym typeface="Wingdings" panose="05000000000000000000" pitchFamily="2" charset="2"/>
              </a:rPr>
              <a:t>Cfr. </a:t>
            </a:r>
            <a:r>
              <a:rPr lang="it-IT" sz="2800" b="1" i="0" dirty="0">
                <a:solidFill>
                  <a:schemeClr val="accent1">
                    <a:lumMod val="50000"/>
                  </a:schemeClr>
                </a:solidFill>
                <a:effectLst/>
                <a:sym typeface="Wingdings" panose="05000000000000000000" pitchFamily="2" charset="2"/>
              </a:rPr>
              <a:t>art. 676, competente il Giudice dell’esecuzione.</a:t>
            </a:r>
            <a:endParaRPr lang="it-IT" sz="2800" b="1" i="0" dirty="0">
              <a:solidFill>
                <a:schemeClr val="accent1">
                  <a:lumMod val="50000"/>
                </a:schemeClr>
              </a:solidFill>
              <a:effectLst/>
            </a:endParaRPr>
          </a:p>
          <a:p>
            <a:pPr marL="230400" indent="-230400" algn="just">
              <a:lnSpc>
                <a:spcPct val="90000"/>
              </a:lnSpc>
              <a:spcBef>
                <a:spcPts val="1000"/>
              </a:spcBef>
              <a:buFont typeface="Arial" panose="020B0604020202020204" pitchFamily="34" charset="0"/>
              <a:buChar char="•"/>
            </a:pPr>
            <a:r>
              <a:rPr lang="it-IT" sz="2800" b="1" dirty="0">
                <a:solidFill>
                  <a:schemeClr val="accent1">
                    <a:lumMod val="50000"/>
                  </a:schemeClr>
                </a:solidFill>
              </a:rPr>
              <a:t>Abrogato comma 3. </a:t>
            </a:r>
            <a:r>
              <a:rPr lang="it-IT" sz="2800" b="0" i="0" dirty="0">
                <a:solidFill>
                  <a:schemeClr val="accent1">
                    <a:lumMod val="50000"/>
                  </a:schemeClr>
                </a:solidFill>
                <a:effectLst/>
              </a:rPr>
              <a:t>[La sentenza è notificata all’imputato che non sia comparso].</a:t>
            </a:r>
          </a:p>
        </p:txBody>
      </p:sp>
    </p:spTree>
    <p:extLst>
      <p:ext uri="{BB962C8B-B14F-4D97-AF65-F5344CB8AC3E}">
        <p14:creationId xmlns:p14="http://schemas.microsoft.com/office/powerpoint/2010/main" val="2296590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E532359-2013-243A-0D5E-EA48FDD8F1FD}"/>
              </a:ext>
            </a:extLst>
          </p:cNvPr>
          <p:cNvSpPr>
            <a:spLocks noGrp="1"/>
          </p:cNvSpPr>
          <p:nvPr>
            <p:ph type="title"/>
          </p:nvPr>
        </p:nvSpPr>
        <p:spPr>
          <a:xfrm>
            <a:off x="706794" y="345233"/>
            <a:ext cx="10778412" cy="1166425"/>
          </a:xfrm>
        </p:spPr>
        <p:txBody>
          <a:bodyPr>
            <a:noAutofit/>
          </a:bodyPr>
          <a:lstStyle/>
          <a:p>
            <a:pPr algn="just"/>
            <a:r>
              <a:rPr lang="it-IT" sz="2000" b="1" dirty="0">
                <a:solidFill>
                  <a:srgbClr val="C00000"/>
                </a:solidFill>
                <a:latin typeface="+mn-lt"/>
              </a:rPr>
              <a:t>È possibile chiedere la rimessione nel termine per presentare istanza di giudizio abbreviato a seguito delle modifiche intervenute con l’entrata in vigore del </a:t>
            </a:r>
            <a:r>
              <a:rPr lang="it-IT" sz="2000" b="1" dirty="0" err="1">
                <a:solidFill>
                  <a:srgbClr val="C00000"/>
                </a:solidFill>
                <a:latin typeface="+mn-lt"/>
              </a:rPr>
              <a:t>D.Lgs</a:t>
            </a:r>
            <a:r>
              <a:rPr lang="it-IT" sz="2000" b="1" dirty="0">
                <a:solidFill>
                  <a:srgbClr val="C00000"/>
                </a:solidFill>
                <a:latin typeface="+mn-lt"/>
              </a:rPr>
              <a:t> 150/2022 alla data del 30 dicembre 2022?</a:t>
            </a:r>
            <a:endParaRPr lang="it-IT" sz="2000" b="1" u="sng" dirty="0">
              <a:solidFill>
                <a:srgbClr val="C00000"/>
              </a:solidFill>
              <a:latin typeface="+mn-lt"/>
            </a:endParaRPr>
          </a:p>
        </p:txBody>
      </p:sp>
      <p:sp>
        <p:nvSpPr>
          <p:cNvPr id="3" name="Segnaposto contenuto 2">
            <a:extLst>
              <a:ext uri="{FF2B5EF4-FFF2-40B4-BE49-F238E27FC236}">
                <a16:creationId xmlns:a16="http://schemas.microsoft.com/office/drawing/2014/main" id="{4EDB3F6F-708E-F8BD-BEB0-5322396719E1}"/>
              </a:ext>
            </a:extLst>
          </p:cNvPr>
          <p:cNvSpPr>
            <a:spLocks noGrp="1"/>
          </p:cNvSpPr>
          <p:nvPr>
            <p:ph idx="1"/>
          </p:nvPr>
        </p:nvSpPr>
        <p:spPr>
          <a:xfrm>
            <a:off x="706794" y="1446245"/>
            <a:ext cx="10647006" cy="5271796"/>
          </a:xfrm>
        </p:spPr>
        <p:txBody>
          <a:bodyPr>
            <a:noAutofit/>
          </a:bodyPr>
          <a:lstStyle/>
          <a:p>
            <a:pPr algn="just"/>
            <a:r>
              <a:rPr lang="it-IT" sz="1600" b="1" i="0" strike="noStrike" baseline="0" dirty="0">
                <a:solidFill>
                  <a:schemeClr val="accent1">
                    <a:lumMod val="50000"/>
                  </a:schemeClr>
                </a:solidFill>
              </a:rPr>
              <a:t>1) </a:t>
            </a:r>
            <a:r>
              <a:rPr lang="it-IT" sz="1600" b="1" i="0" u="sng" strike="noStrike" baseline="0" dirty="0" err="1">
                <a:solidFill>
                  <a:schemeClr val="accent1">
                    <a:lumMod val="50000"/>
                  </a:schemeClr>
                </a:solidFill>
              </a:rPr>
              <a:t>Trib</a:t>
            </a:r>
            <a:r>
              <a:rPr lang="it-IT" sz="1600" b="1" i="0" u="sng" strike="noStrike" baseline="0" dirty="0">
                <a:solidFill>
                  <a:schemeClr val="accent1">
                    <a:lumMod val="50000"/>
                  </a:schemeClr>
                </a:solidFill>
              </a:rPr>
              <a:t>. Perugia, </a:t>
            </a:r>
            <a:r>
              <a:rPr lang="it-IT" sz="1600" b="1" i="0" u="sng" strike="noStrike" baseline="0" dirty="0" err="1">
                <a:solidFill>
                  <a:schemeClr val="accent1">
                    <a:lumMod val="50000"/>
                  </a:schemeClr>
                </a:solidFill>
              </a:rPr>
              <a:t>ord</a:t>
            </a:r>
            <a:r>
              <a:rPr lang="it-IT" sz="1600" b="1" i="0" u="sng" strike="noStrike" baseline="0" dirty="0">
                <a:solidFill>
                  <a:schemeClr val="accent1">
                    <a:lumMod val="50000"/>
                  </a:schemeClr>
                </a:solidFill>
              </a:rPr>
              <a:t>. 18 gennaio 2023, </a:t>
            </a:r>
            <a:r>
              <a:rPr lang="it-IT" sz="1600" b="1" i="0" u="sng" strike="noStrike" baseline="0" dirty="0" err="1">
                <a:solidFill>
                  <a:schemeClr val="accent1">
                    <a:lumMod val="50000"/>
                  </a:schemeClr>
                </a:solidFill>
              </a:rPr>
              <a:t>Signal</a:t>
            </a:r>
            <a:r>
              <a:rPr lang="it-IT" sz="1600" b="1" i="0" u="sng" strike="noStrike" baseline="0" dirty="0">
                <a:solidFill>
                  <a:schemeClr val="accent1">
                    <a:lumMod val="50000"/>
                  </a:schemeClr>
                </a:solidFill>
              </a:rPr>
              <a:t> (</a:t>
            </a:r>
            <a:r>
              <a:rPr lang="it-IT" sz="1600" b="1" i="0" u="sng" strike="noStrike" baseline="0" dirty="0" err="1">
                <a:solidFill>
                  <a:schemeClr val="accent1">
                    <a:lumMod val="50000"/>
                  </a:schemeClr>
                </a:solidFill>
              </a:rPr>
              <a:t>Giud</a:t>
            </a:r>
            <a:r>
              <a:rPr lang="it-IT" sz="1600" b="1" i="0" u="sng" strike="noStrike" baseline="0" dirty="0">
                <a:solidFill>
                  <a:schemeClr val="accent1">
                    <a:lumMod val="50000"/>
                  </a:schemeClr>
                </a:solidFill>
              </a:rPr>
              <a:t>. Ciliberto)</a:t>
            </a:r>
            <a:r>
              <a:rPr lang="it-IT" sz="1600" b="1" i="0" strike="noStrike" baseline="0" dirty="0">
                <a:solidFill>
                  <a:schemeClr val="accent1">
                    <a:lumMod val="50000"/>
                  </a:schemeClr>
                </a:solidFill>
              </a:rPr>
              <a:t> </a:t>
            </a:r>
            <a:r>
              <a:rPr lang="it-IT" sz="1600" i="0" strike="noStrike" baseline="0" dirty="0">
                <a:solidFill>
                  <a:schemeClr val="accent1">
                    <a:lumMod val="50000"/>
                  </a:schemeClr>
                </a:solidFill>
              </a:rPr>
              <a:t>secondo cui è </a:t>
            </a:r>
            <a:r>
              <a:rPr lang="it-IT" sz="1600" dirty="0">
                <a:solidFill>
                  <a:schemeClr val="accent1">
                    <a:lumMod val="50000"/>
                  </a:schemeClr>
                </a:solidFill>
              </a:rPr>
              <a:t>stata </a:t>
            </a:r>
            <a:r>
              <a:rPr lang="it-IT" sz="1600" b="1" dirty="0">
                <a:solidFill>
                  <a:schemeClr val="accent1">
                    <a:lumMod val="50000"/>
                  </a:schemeClr>
                </a:solidFill>
              </a:rPr>
              <a:t>ACCOLTA</a:t>
            </a:r>
            <a:r>
              <a:rPr lang="it-IT" sz="1600" dirty="0">
                <a:solidFill>
                  <a:schemeClr val="accent1">
                    <a:lumMod val="50000"/>
                  </a:schemeClr>
                </a:solidFill>
              </a:rPr>
              <a:t> la richiesta di </a:t>
            </a:r>
            <a:r>
              <a:rPr lang="it-IT" sz="1600" i="0" strike="noStrike" baseline="0" dirty="0">
                <a:solidFill>
                  <a:schemeClr val="accent1">
                    <a:lumMod val="50000"/>
                  </a:schemeClr>
                </a:solidFill>
              </a:rPr>
              <a:t>la </a:t>
            </a:r>
            <a:r>
              <a:rPr lang="it-IT" sz="1600" b="0" i="0" u="none" strike="noStrike" baseline="0" dirty="0">
                <a:solidFill>
                  <a:schemeClr val="accent1">
                    <a:lumMod val="50000"/>
                  </a:schemeClr>
                </a:solidFill>
              </a:rPr>
              <a:t>restituzione in termini sul rilievo che, secondo la giurisprudenza consolidata, </a:t>
            </a:r>
            <a:r>
              <a:rPr lang="it-IT" sz="1600" i="0" u="none" strike="noStrike" baseline="0" dirty="0">
                <a:solidFill>
                  <a:schemeClr val="accent1">
                    <a:lumMod val="50000"/>
                  </a:schemeClr>
                </a:solidFill>
              </a:rPr>
              <a:t>le riduzioni di pena connesse al rito abbreviato hanno natura di norme penali sostanziali,</a:t>
            </a:r>
            <a:r>
              <a:rPr lang="it-IT" sz="1600" b="0" i="0" u="none" strike="noStrike" baseline="0" dirty="0">
                <a:solidFill>
                  <a:schemeClr val="accent1">
                    <a:lumMod val="50000"/>
                  </a:schemeClr>
                </a:solidFill>
              </a:rPr>
              <a:t> come tali soggette al principio di applicazione della </a:t>
            </a:r>
            <a:r>
              <a:rPr lang="it-IT" sz="1600" b="0" i="1" u="none" strike="noStrike" baseline="0" dirty="0" err="1">
                <a:solidFill>
                  <a:schemeClr val="accent1">
                    <a:lumMod val="50000"/>
                  </a:schemeClr>
                </a:solidFill>
              </a:rPr>
              <a:t>lex</a:t>
            </a:r>
            <a:r>
              <a:rPr lang="it-IT" sz="1600" b="0" i="1" u="none" strike="noStrike" baseline="0" dirty="0">
                <a:solidFill>
                  <a:schemeClr val="accent1">
                    <a:lumMod val="50000"/>
                  </a:schemeClr>
                </a:solidFill>
              </a:rPr>
              <a:t> </a:t>
            </a:r>
            <a:r>
              <a:rPr lang="it-IT" sz="1600" b="0" i="1" u="none" strike="noStrike" baseline="0" dirty="0" err="1">
                <a:solidFill>
                  <a:schemeClr val="accent1">
                    <a:lumMod val="50000"/>
                  </a:schemeClr>
                </a:solidFill>
              </a:rPr>
              <a:t>mitior</a:t>
            </a:r>
            <a:r>
              <a:rPr lang="it-IT" sz="1600" b="0" i="0" u="none" strike="noStrike" baseline="0" dirty="0">
                <a:solidFill>
                  <a:schemeClr val="accent1">
                    <a:lumMod val="50000"/>
                  </a:schemeClr>
                </a:solidFill>
              </a:rPr>
              <a:t>: «il trattamento sanzionatorio, anche laddove collegato alla scelta del rito, finisce sempre con avere ricadute sostanziali ed è, dunque, soggetto alla complessiva disciplina di cui </a:t>
            </a:r>
            <a:r>
              <a:rPr lang="it-IT" sz="1600" i="0" u="none" strike="noStrike" baseline="0" dirty="0">
                <a:solidFill>
                  <a:schemeClr val="accent1">
                    <a:lumMod val="50000"/>
                  </a:schemeClr>
                </a:solidFill>
              </a:rPr>
              <a:t>all’art. 2 c.p.». </a:t>
            </a:r>
            <a:r>
              <a:rPr lang="it-IT" sz="1600" b="1" i="0" u="sng" strike="noStrike" baseline="0" dirty="0">
                <a:solidFill>
                  <a:schemeClr val="accent1">
                    <a:lumMod val="50000"/>
                  </a:schemeClr>
                </a:solidFill>
              </a:rPr>
              <a:t>Nello stesso senso </a:t>
            </a:r>
            <a:r>
              <a:rPr lang="it-IT" sz="1600" b="1" i="0" u="sng" dirty="0">
                <a:solidFill>
                  <a:schemeClr val="accent1">
                    <a:lumMod val="50000"/>
                  </a:schemeClr>
                </a:solidFill>
                <a:effectLst/>
              </a:rPr>
              <a:t>Tribunale di Perugia, </a:t>
            </a:r>
            <a:r>
              <a:rPr lang="it-IT" sz="1600" b="1" i="0" u="sng" dirty="0" err="1">
                <a:solidFill>
                  <a:schemeClr val="accent1">
                    <a:lumMod val="50000"/>
                  </a:schemeClr>
                </a:solidFill>
                <a:effectLst/>
              </a:rPr>
              <a:t>sent</a:t>
            </a:r>
            <a:r>
              <a:rPr lang="it-IT" sz="1600" b="1" i="0" u="sng" dirty="0">
                <a:solidFill>
                  <a:schemeClr val="accent1">
                    <a:lumMod val="50000"/>
                  </a:schemeClr>
                </a:solidFill>
                <a:effectLst/>
              </a:rPr>
              <a:t>. 18 gennaio 2023 (</a:t>
            </a:r>
            <a:r>
              <a:rPr lang="it-IT" sz="1600" b="1" i="0" u="sng" dirty="0" err="1">
                <a:solidFill>
                  <a:schemeClr val="accent1">
                    <a:lumMod val="50000"/>
                  </a:schemeClr>
                </a:solidFill>
                <a:effectLst/>
              </a:rPr>
              <a:t>dep</a:t>
            </a:r>
            <a:r>
              <a:rPr lang="it-IT" sz="1600" b="1" i="0" u="sng" dirty="0">
                <a:solidFill>
                  <a:schemeClr val="accent1">
                    <a:lumMod val="50000"/>
                  </a:schemeClr>
                </a:solidFill>
                <a:effectLst/>
              </a:rPr>
              <a:t>. 31 gennaio 2023), n. 130.</a:t>
            </a:r>
            <a:endParaRPr lang="it-IT" sz="1600" b="1" i="0" u="sng" strike="noStrike" baseline="0" dirty="0">
              <a:solidFill>
                <a:schemeClr val="accent1">
                  <a:lumMod val="50000"/>
                </a:schemeClr>
              </a:solidFill>
            </a:endParaRPr>
          </a:p>
          <a:p>
            <a:pPr algn="just"/>
            <a:r>
              <a:rPr lang="it-IT" sz="1600" b="1" dirty="0">
                <a:solidFill>
                  <a:schemeClr val="accent1">
                    <a:lumMod val="50000"/>
                  </a:schemeClr>
                </a:solidFill>
              </a:rPr>
              <a:t>2)</a:t>
            </a:r>
            <a:r>
              <a:rPr lang="it-IT" sz="1600" b="1" i="0" dirty="0">
                <a:solidFill>
                  <a:schemeClr val="accent1">
                    <a:lumMod val="50000"/>
                  </a:schemeClr>
                </a:solidFill>
                <a:effectLst/>
              </a:rPr>
              <a:t> </a:t>
            </a:r>
            <a:r>
              <a:rPr lang="it-IT" sz="1600" b="1" i="0" u="sng" dirty="0" err="1">
                <a:solidFill>
                  <a:schemeClr val="accent1">
                    <a:lumMod val="50000"/>
                  </a:schemeClr>
                </a:solidFill>
                <a:effectLst/>
              </a:rPr>
              <a:t>Trib</a:t>
            </a:r>
            <a:r>
              <a:rPr lang="it-IT" sz="1600" b="1" i="0" u="sng" dirty="0">
                <a:solidFill>
                  <a:schemeClr val="accent1">
                    <a:lumMod val="50000"/>
                  </a:schemeClr>
                </a:solidFill>
                <a:effectLst/>
              </a:rPr>
              <a:t>. Milano, sez. III, </a:t>
            </a:r>
            <a:r>
              <a:rPr lang="it-IT" sz="1600" b="1" i="0" u="sng" dirty="0" err="1">
                <a:solidFill>
                  <a:schemeClr val="accent1">
                    <a:lumMod val="50000"/>
                  </a:schemeClr>
                </a:solidFill>
                <a:effectLst/>
              </a:rPr>
              <a:t>ord</a:t>
            </a:r>
            <a:r>
              <a:rPr lang="it-IT" sz="1600" b="1" i="0" u="sng" dirty="0">
                <a:solidFill>
                  <a:schemeClr val="accent1">
                    <a:lumMod val="50000"/>
                  </a:schemeClr>
                </a:solidFill>
                <a:effectLst/>
              </a:rPr>
              <a:t>. 26 gennaio 2023, (</a:t>
            </a:r>
            <a:r>
              <a:rPr lang="it-IT" sz="1600" b="1" u="sng" dirty="0" err="1">
                <a:solidFill>
                  <a:schemeClr val="accent1">
                    <a:lumMod val="50000"/>
                  </a:schemeClr>
                </a:solidFill>
              </a:rPr>
              <a:t>P</a:t>
            </a:r>
            <a:r>
              <a:rPr lang="it-IT" sz="1600" b="1" i="0" u="sng" dirty="0" err="1">
                <a:solidFill>
                  <a:schemeClr val="accent1">
                    <a:lumMod val="50000"/>
                  </a:schemeClr>
                </a:solidFill>
                <a:effectLst/>
              </a:rPr>
              <a:t>res</a:t>
            </a:r>
            <a:r>
              <a:rPr lang="it-IT" sz="1600" b="1" i="0" u="sng" dirty="0">
                <a:solidFill>
                  <a:schemeClr val="accent1">
                    <a:lumMod val="50000"/>
                  </a:schemeClr>
                </a:solidFill>
                <a:effectLst/>
              </a:rPr>
              <a:t>. Guadagnino)</a:t>
            </a:r>
            <a:r>
              <a:rPr lang="it-IT" sz="1600" i="0" dirty="0">
                <a:solidFill>
                  <a:schemeClr val="accent1">
                    <a:lumMod val="50000"/>
                  </a:schemeClr>
                </a:solidFill>
                <a:effectLst/>
              </a:rPr>
              <a:t> che </a:t>
            </a:r>
            <a:r>
              <a:rPr lang="it-IT" sz="1600" b="1" i="0" dirty="0">
                <a:solidFill>
                  <a:schemeClr val="accent1">
                    <a:lumMod val="50000"/>
                  </a:schemeClr>
                </a:solidFill>
                <a:effectLst/>
              </a:rPr>
              <a:t>RIGETTA</a:t>
            </a:r>
            <a:r>
              <a:rPr lang="it-IT" sz="1600" i="0" dirty="0">
                <a:solidFill>
                  <a:schemeClr val="accent1">
                    <a:lumMod val="50000"/>
                  </a:schemeClr>
                </a:solidFill>
                <a:effectLst/>
              </a:rPr>
              <a:t> l’istanza di restituzione in quanto «</a:t>
            </a:r>
            <a:r>
              <a:rPr lang="it-IT" sz="1600" dirty="0">
                <a:solidFill>
                  <a:schemeClr val="accent1">
                    <a:lumMod val="50000"/>
                  </a:schemeClr>
                </a:solidFill>
              </a:rPr>
              <a:t>l'invocato principio della retroattività della </a:t>
            </a:r>
            <a:r>
              <a:rPr lang="it-IT" sz="1600" i="1" dirty="0" err="1">
                <a:solidFill>
                  <a:schemeClr val="accent1">
                    <a:lumMod val="50000"/>
                  </a:schemeClr>
                </a:solidFill>
              </a:rPr>
              <a:t>lex</a:t>
            </a:r>
            <a:r>
              <a:rPr lang="it-IT" sz="1600" i="1" dirty="0">
                <a:solidFill>
                  <a:schemeClr val="accent1">
                    <a:lumMod val="50000"/>
                  </a:schemeClr>
                </a:solidFill>
              </a:rPr>
              <a:t> </a:t>
            </a:r>
            <a:r>
              <a:rPr lang="it-IT" sz="1600" i="1" dirty="0" err="1">
                <a:solidFill>
                  <a:schemeClr val="accent1">
                    <a:lumMod val="50000"/>
                  </a:schemeClr>
                </a:solidFill>
              </a:rPr>
              <a:t>mitior</a:t>
            </a:r>
            <a:r>
              <a:rPr lang="it-IT" sz="1600" i="1" dirty="0">
                <a:solidFill>
                  <a:schemeClr val="accent1">
                    <a:lumMod val="50000"/>
                  </a:schemeClr>
                </a:solidFill>
              </a:rPr>
              <a:t> </a:t>
            </a:r>
            <a:r>
              <a:rPr lang="it-IT" sz="1600" dirty="0">
                <a:solidFill>
                  <a:schemeClr val="accent1">
                    <a:lumMod val="50000"/>
                  </a:schemeClr>
                </a:solidFill>
              </a:rPr>
              <a:t>presuppone il coordinamento con le modalità e i tempi di accesso al rito, perché da essi deriva il trattamento sanzionatorio da applicare in base alla legge vigente; lo stesso legislatore, nel contesto della medesima riforma che ha portato all’introduzione del nuovo comma 2-</a:t>
            </a:r>
            <a:r>
              <a:rPr lang="it-IT" sz="1600" i="1" dirty="0">
                <a:solidFill>
                  <a:schemeClr val="accent1">
                    <a:lumMod val="50000"/>
                  </a:schemeClr>
                </a:solidFill>
              </a:rPr>
              <a:t>bis</a:t>
            </a:r>
            <a:r>
              <a:rPr lang="it-IT" sz="1600" dirty="0">
                <a:solidFill>
                  <a:schemeClr val="accent1">
                    <a:lumMod val="50000"/>
                  </a:schemeClr>
                </a:solidFill>
              </a:rPr>
              <a:t> dell’art. 442 c.p.p., laddove abbia inteso superare le preclusioni processuali esistenti per accedere a riti alternativi/premiali ove la loro portata sia stata ampliata proprio per effetto della riforma (cfr. istituto della sospensione del procedimento con messa alla prova dell'imputato) vi ha provveduto con apposita disposizione transitoria (art. 90 comma 2 </a:t>
            </a:r>
            <a:r>
              <a:rPr lang="it-IT" sz="1600" dirty="0" err="1">
                <a:solidFill>
                  <a:schemeClr val="accent1">
                    <a:lumMod val="50000"/>
                  </a:schemeClr>
                </a:solidFill>
              </a:rPr>
              <a:t>d.lsg</a:t>
            </a:r>
            <a:r>
              <a:rPr lang="it-IT" sz="1600" dirty="0">
                <a:solidFill>
                  <a:schemeClr val="accent1">
                    <a:lumMod val="50000"/>
                  </a:schemeClr>
                </a:solidFill>
              </a:rPr>
              <a:t>. 150/2022, in forza del quale se decorsi i termini di cui all’art. 464 bis c.p.p. l’imputato è rimesso </a:t>
            </a:r>
            <a:r>
              <a:rPr lang="it-IT" sz="1600" i="1" dirty="0">
                <a:solidFill>
                  <a:schemeClr val="accent1">
                    <a:lumMod val="50000"/>
                  </a:schemeClr>
                </a:solidFill>
              </a:rPr>
              <a:t>ex lege </a:t>
            </a:r>
            <a:r>
              <a:rPr lang="it-IT" sz="1600" dirty="0">
                <a:solidFill>
                  <a:schemeClr val="accent1">
                    <a:lumMod val="50000"/>
                  </a:schemeClr>
                </a:solidFill>
              </a:rPr>
              <a:t>in termini per formulare la richiesta di sospensione del procedimento con messa alla prova, con le cadenze perentorie previste dalla medesima disposizione), mentre analoga disposizione transitoria difetta per l'ipotesi del giudizio abbreviato».</a:t>
            </a:r>
            <a:endParaRPr lang="it-IT" sz="1600" b="1" i="0" dirty="0">
              <a:solidFill>
                <a:schemeClr val="accent1">
                  <a:lumMod val="50000"/>
                </a:schemeClr>
              </a:solidFill>
              <a:effectLst/>
            </a:endParaRPr>
          </a:p>
          <a:p>
            <a:pPr algn="just"/>
            <a:r>
              <a:rPr lang="it-IT" sz="1600" b="1" dirty="0">
                <a:solidFill>
                  <a:schemeClr val="accent1">
                    <a:lumMod val="50000"/>
                  </a:schemeClr>
                </a:solidFill>
              </a:rPr>
              <a:t>3)</a:t>
            </a:r>
            <a:r>
              <a:rPr lang="it-IT" sz="1600" b="1" i="0" dirty="0">
                <a:solidFill>
                  <a:schemeClr val="accent1">
                    <a:lumMod val="50000"/>
                  </a:schemeClr>
                </a:solidFill>
                <a:effectLst/>
              </a:rPr>
              <a:t> </a:t>
            </a:r>
            <a:r>
              <a:rPr lang="it-IT" sz="1600" b="1" i="0" u="sng" dirty="0" err="1">
                <a:solidFill>
                  <a:schemeClr val="accent1">
                    <a:lumMod val="50000"/>
                  </a:schemeClr>
                </a:solidFill>
                <a:effectLst/>
              </a:rPr>
              <a:t>Trib</a:t>
            </a:r>
            <a:r>
              <a:rPr lang="it-IT" sz="1600" b="1" i="0" u="sng" dirty="0">
                <a:solidFill>
                  <a:schemeClr val="accent1">
                    <a:lumMod val="50000"/>
                  </a:schemeClr>
                </a:solidFill>
                <a:effectLst/>
              </a:rPr>
              <a:t>. Vasto, 23 gennaio 2023, (</a:t>
            </a:r>
            <a:r>
              <a:rPr lang="it-IT" sz="1600" b="1" u="sng" dirty="0" err="1">
                <a:solidFill>
                  <a:schemeClr val="accent1">
                    <a:lumMod val="50000"/>
                  </a:schemeClr>
                </a:solidFill>
              </a:rPr>
              <a:t>P</a:t>
            </a:r>
            <a:r>
              <a:rPr lang="it-IT" sz="1600" b="1" i="0" u="sng" dirty="0" err="1">
                <a:solidFill>
                  <a:schemeClr val="accent1">
                    <a:lumMod val="50000"/>
                  </a:schemeClr>
                </a:solidFill>
                <a:effectLst/>
              </a:rPr>
              <a:t>res</a:t>
            </a:r>
            <a:r>
              <a:rPr lang="it-IT" sz="1600" b="1" i="0" u="sng" dirty="0">
                <a:solidFill>
                  <a:schemeClr val="accent1">
                    <a:lumMod val="50000"/>
                  </a:schemeClr>
                </a:solidFill>
                <a:effectLst/>
              </a:rPr>
              <a:t>. Giangiacomo)</a:t>
            </a:r>
            <a:r>
              <a:rPr lang="it-IT" sz="1600" i="0" dirty="0">
                <a:solidFill>
                  <a:schemeClr val="accent1">
                    <a:lumMod val="50000"/>
                  </a:schemeClr>
                </a:solidFill>
                <a:effectLst/>
              </a:rPr>
              <a:t> che </a:t>
            </a:r>
            <a:r>
              <a:rPr lang="it-IT" sz="1600" b="1" i="0" dirty="0">
                <a:solidFill>
                  <a:schemeClr val="accent1">
                    <a:lumMod val="50000"/>
                  </a:schemeClr>
                </a:solidFill>
                <a:effectLst/>
              </a:rPr>
              <a:t>RIGETTA </a:t>
            </a:r>
            <a:r>
              <a:rPr lang="it-IT" sz="1600" i="0" dirty="0">
                <a:solidFill>
                  <a:schemeClr val="accent1">
                    <a:lumMod val="50000"/>
                  </a:schemeClr>
                </a:solidFill>
                <a:effectLst/>
              </a:rPr>
              <a:t>l’istanza di restituzione. Si afferma che «la</a:t>
            </a:r>
            <a:r>
              <a:rPr lang="it-IT" sz="1600" b="1" i="0" dirty="0">
                <a:solidFill>
                  <a:schemeClr val="accent1">
                    <a:lumMod val="50000"/>
                  </a:schemeClr>
                </a:solidFill>
                <a:effectLst/>
              </a:rPr>
              <a:t> </a:t>
            </a:r>
            <a:r>
              <a:rPr lang="it-IT" sz="1600" dirty="0">
                <a:solidFill>
                  <a:schemeClr val="accent1">
                    <a:lumMod val="50000"/>
                  </a:schemeClr>
                </a:solidFill>
              </a:rPr>
              <a:t> innegabile retroattività, secondo il principio del </a:t>
            </a:r>
            <a:r>
              <a:rPr lang="it-IT" sz="1600" i="1" dirty="0">
                <a:solidFill>
                  <a:schemeClr val="accent1">
                    <a:lumMod val="50000"/>
                  </a:schemeClr>
                </a:solidFill>
              </a:rPr>
              <a:t>favor rei</a:t>
            </a:r>
            <a:r>
              <a:rPr lang="it-IT" sz="1600" dirty="0">
                <a:solidFill>
                  <a:schemeClr val="accent1">
                    <a:lumMod val="50000"/>
                  </a:schemeClr>
                </a:solidFill>
              </a:rPr>
              <a:t>, della nuova riduzione di pena ai reati commessi prima della entrata in vigore del </a:t>
            </a:r>
            <a:r>
              <a:rPr lang="it-IT" sz="1600" dirty="0" err="1">
                <a:solidFill>
                  <a:schemeClr val="accent1">
                    <a:lumMod val="50000"/>
                  </a:schemeClr>
                </a:solidFill>
              </a:rPr>
              <a:t>D.Lgs.</a:t>
            </a:r>
            <a:r>
              <a:rPr lang="it-IT" sz="1600" dirty="0">
                <a:solidFill>
                  <a:schemeClr val="accent1">
                    <a:lumMod val="50000"/>
                  </a:schemeClr>
                </a:solidFill>
              </a:rPr>
              <a:t> 150/22 non determina un’indiscriminata applicazione della nuova disciplina a tutti i processi. Occorre infatti valutare, in assenza di una specifica disciplina transitoria, se la richiesta intervenga quando ormai il momento processuale non consenta più l’accesso al rito premiale, con tutte le conseguenze anche in termini sanzionatori, previsti dalla legge previgente e da quella successiva eventualmente più favorevole al </a:t>
            </a:r>
            <a:r>
              <a:rPr lang="it-IT" sz="1600" i="1" dirty="0">
                <a:solidFill>
                  <a:schemeClr val="accent1">
                    <a:lumMod val="50000"/>
                  </a:schemeClr>
                </a:solidFill>
              </a:rPr>
              <a:t>reo.</a:t>
            </a:r>
          </a:p>
        </p:txBody>
      </p:sp>
    </p:spTree>
    <p:extLst>
      <p:ext uri="{BB962C8B-B14F-4D97-AF65-F5344CB8AC3E}">
        <p14:creationId xmlns:p14="http://schemas.microsoft.com/office/powerpoint/2010/main" val="2069012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1A36D8-3F95-1152-0DCF-55D8A59D72A6}"/>
              </a:ext>
            </a:extLst>
          </p:cNvPr>
          <p:cNvSpPr>
            <a:spLocks noGrp="1"/>
          </p:cNvSpPr>
          <p:nvPr>
            <p:ph type="title"/>
          </p:nvPr>
        </p:nvSpPr>
        <p:spPr>
          <a:xfrm>
            <a:off x="838200" y="1296955"/>
            <a:ext cx="10515600" cy="559837"/>
          </a:xfrm>
        </p:spPr>
        <p:txBody>
          <a:bodyPr>
            <a:normAutofit/>
          </a:bodyPr>
          <a:lstStyle/>
          <a:p>
            <a:pPr algn="just"/>
            <a:r>
              <a:rPr lang="it-IT" sz="2800" b="1" u="sng" dirty="0">
                <a:solidFill>
                  <a:schemeClr val="accent1">
                    <a:lumMod val="75000"/>
                  </a:schemeClr>
                </a:solidFill>
                <a:effectLst>
                  <a:outerShdw blurRad="38100" dist="38100" dir="2700000" algn="tl">
                    <a:srgbClr val="000000">
                      <a:alpha val="43137"/>
                    </a:srgbClr>
                  </a:outerShdw>
                </a:effectLst>
                <a:latin typeface="+mn-lt"/>
              </a:rPr>
              <a:t>ART. 444, «APPLICAZIONE DELLA PENA SU RICHIESTA».</a:t>
            </a:r>
          </a:p>
        </p:txBody>
      </p:sp>
      <p:sp>
        <p:nvSpPr>
          <p:cNvPr id="3" name="Segnaposto contenuto 2">
            <a:extLst>
              <a:ext uri="{FF2B5EF4-FFF2-40B4-BE49-F238E27FC236}">
                <a16:creationId xmlns:a16="http://schemas.microsoft.com/office/drawing/2014/main" id="{289F63E9-C8E1-B64B-FB8A-519B3BB8D7E2}"/>
              </a:ext>
            </a:extLst>
          </p:cNvPr>
          <p:cNvSpPr>
            <a:spLocks noGrp="1"/>
          </p:cNvSpPr>
          <p:nvPr>
            <p:ph idx="1"/>
          </p:nvPr>
        </p:nvSpPr>
        <p:spPr>
          <a:xfrm>
            <a:off x="838200" y="1930869"/>
            <a:ext cx="10515600" cy="4315642"/>
          </a:xfrm>
        </p:spPr>
        <p:txBody>
          <a:bodyPr>
            <a:noAutofit/>
          </a:bodyPr>
          <a:lstStyle/>
          <a:p>
            <a:pPr algn="just"/>
            <a:r>
              <a:rPr lang="it-IT" sz="2700" b="1" dirty="0">
                <a:solidFill>
                  <a:schemeClr val="accent1">
                    <a:lumMod val="50000"/>
                  </a:schemeClr>
                </a:solidFill>
              </a:rPr>
              <a:t>Comma 1</a:t>
            </a:r>
            <a:r>
              <a:rPr lang="it-IT" sz="2700" dirty="0">
                <a:solidFill>
                  <a:schemeClr val="accent1">
                    <a:lumMod val="50000"/>
                  </a:schemeClr>
                </a:solidFill>
              </a:rPr>
              <a:t>. </a:t>
            </a:r>
            <a:r>
              <a:rPr lang="it-IT" sz="2700" b="0" dirty="0">
                <a:solidFill>
                  <a:schemeClr val="accent1">
                    <a:lumMod val="50000"/>
                  </a:schemeClr>
                </a:solidFill>
                <a:effectLst/>
              </a:rPr>
              <a:t>L’imputato e il pubblico ministero possono chiedere al giudice l’applicazione, nella specie e nella misura indicata, di una pena sostitutiva o di una pena pecuniaria, diminuita fino a un terzo, ovvero di una pena detentiva quando questa, tenuto conto delle circostanze e diminuita fino a un terzo, non supera cinque anni soli o congiunti a pena pecuniaria. </a:t>
            </a:r>
            <a:r>
              <a:rPr lang="it-IT" sz="2700" b="1" dirty="0">
                <a:solidFill>
                  <a:schemeClr val="accent1">
                    <a:lumMod val="50000"/>
                  </a:schemeClr>
                </a:solidFill>
                <a:effectLst/>
              </a:rPr>
              <a:t>L’imputato e il pubblico ministero possono altresì CHIEDERE AL GIUDICE DI </a:t>
            </a:r>
            <a:r>
              <a:rPr lang="it-IT" sz="2700" b="1" dirty="0">
                <a:solidFill>
                  <a:schemeClr val="accent2">
                    <a:lumMod val="75000"/>
                  </a:schemeClr>
                </a:solidFill>
                <a:effectLst/>
              </a:rPr>
              <a:t>NON APPLICARE LE PENE ACCESSORIE O DI APPLICARLE PER UNA DURATA DETERMINATA</a:t>
            </a:r>
            <a:r>
              <a:rPr lang="it-IT" sz="2700" b="1" dirty="0">
                <a:solidFill>
                  <a:schemeClr val="accent1">
                    <a:lumMod val="50000"/>
                  </a:schemeClr>
                </a:solidFill>
                <a:effectLst/>
              </a:rPr>
              <a:t>, salvo quanto previsto dal comma 3-</a:t>
            </a:r>
            <a:r>
              <a:rPr lang="it-IT" sz="2700" b="1" i="1" dirty="0">
                <a:solidFill>
                  <a:schemeClr val="accent1">
                    <a:lumMod val="50000"/>
                  </a:schemeClr>
                </a:solidFill>
                <a:effectLst/>
              </a:rPr>
              <a:t>bis</a:t>
            </a:r>
            <a:r>
              <a:rPr lang="it-IT" sz="2700" b="1" dirty="0">
                <a:solidFill>
                  <a:schemeClr val="accent1">
                    <a:lumMod val="50000"/>
                  </a:schemeClr>
                </a:solidFill>
                <a:effectLst/>
              </a:rPr>
              <a:t>, </a:t>
            </a:r>
            <a:r>
              <a:rPr lang="it-IT" sz="2700" b="1" dirty="0">
                <a:solidFill>
                  <a:schemeClr val="accent2">
                    <a:lumMod val="75000"/>
                  </a:schemeClr>
                </a:solidFill>
                <a:effectLst/>
              </a:rPr>
              <a:t>E DI NON ORDINARE LA CONFISCA FACOLTATIVA O DI ORDINARLA CON RIFERIMENTO A SPECIFICI BENI O A UN IMPORTO DETERMINATO</a:t>
            </a:r>
            <a:r>
              <a:rPr lang="it-IT" sz="2700" b="1" dirty="0">
                <a:solidFill>
                  <a:schemeClr val="accent1">
                    <a:lumMod val="50000"/>
                  </a:schemeClr>
                </a:solidFill>
                <a:effectLst/>
              </a:rPr>
              <a:t>.</a:t>
            </a:r>
          </a:p>
        </p:txBody>
      </p:sp>
      <p:sp>
        <p:nvSpPr>
          <p:cNvPr id="5" name="CasellaDiTesto 4">
            <a:extLst>
              <a:ext uri="{FF2B5EF4-FFF2-40B4-BE49-F238E27FC236}">
                <a16:creationId xmlns:a16="http://schemas.microsoft.com/office/drawing/2014/main" id="{4DA72CB6-6C01-ED1D-2F17-FD8020014D87}"/>
              </a:ext>
            </a:extLst>
          </p:cNvPr>
          <p:cNvSpPr txBox="1"/>
          <p:nvPr/>
        </p:nvSpPr>
        <p:spPr>
          <a:xfrm>
            <a:off x="838199" y="437211"/>
            <a:ext cx="10582469" cy="584775"/>
          </a:xfrm>
          <a:prstGeom prst="rect">
            <a:avLst/>
          </a:prstGeom>
          <a:noFill/>
        </p:spPr>
        <p:txBody>
          <a:bodyPr wrap="square">
            <a:spAutoFit/>
          </a:bodyPr>
          <a:lstStyle/>
          <a:p>
            <a:pPr algn="just"/>
            <a:r>
              <a:rPr lang="it-IT" sz="3200" b="1" u="sng" dirty="0">
                <a:solidFill>
                  <a:schemeClr val="accent2">
                    <a:lumMod val="75000"/>
                  </a:schemeClr>
                </a:solidFill>
                <a:effectLst>
                  <a:outerShdw blurRad="38100" dist="38100" dir="2700000" algn="tl">
                    <a:srgbClr val="000000">
                      <a:alpha val="43137"/>
                    </a:srgbClr>
                  </a:outerShdw>
                </a:effectLst>
                <a:latin typeface="+mn-lt"/>
              </a:rPr>
              <a:t>IL PATTEGGIAMENTO, Titolo II, Libro VI. </a:t>
            </a:r>
            <a:endParaRPr lang="it-IT" sz="3200" dirty="0">
              <a:solidFill>
                <a:schemeClr val="accent2">
                  <a:lumMod val="75000"/>
                </a:schemeClr>
              </a:solidFill>
            </a:endParaRPr>
          </a:p>
        </p:txBody>
      </p:sp>
      <p:sp>
        <p:nvSpPr>
          <p:cNvPr id="7" name="CasellaDiTesto 6">
            <a:extLst>
              <a:ext uri="{FF2B5EF4-FFF2-40B4-BE49-F238E27FC236}">
                <a16:creationId xmlns:a16="http://schemas.microsoft.com/office/drawing/2014/main" id="{DCAF7AFA-F049-679C-67AB-2F448AC4D0C2}"/>
              </a:ext>
            </a:extLst>
          </p:cNvPr>
          <p:cNvSpPr txBox="1"/>
          <p:nvPr/>
        </p:nvSpPr>
        <p:spPr>
          <a:xfrm>
            <a:off x="10168035" y="6015678"/>
            <a:ext cx="1653850" cy="461665"/>
          </a:xfrm>
          <a:prstGeom prst="rect">
            <a:avLst/>
          </a:prstGeom>
          <a:noFill/>
        </p:spPr>
        <p:txBody>
          <a:bodyPr wrap="square">
            <a:spAutoFit/>
          </a:bodyPr>
          <a:lstStyle/>
          <a:p>
            <a:r>
              <a:rPr lang="it-IT" sz="2400" dirty="0">
                <a:solidFill>
                  <a:schemeClr val="accent1">
                    <a:lumMod val="50000"/>
                  </a:schemeClr>
                </a:solidFill>
              </a:rPr>
              <a:t>Segue…</a:t>
            </a:r>
          </a:p>
        </p:txBody>
      </p:sp>
    </p:spTree>
    <p:extLst>
      <p:ext uri="{BB962C8B-B14F-4D97-AF65-F5344CB8AC3E}">
        <p14:creationId xmlns:p14="http://schemas.microsoft.com/office/powerpoint/2010/main" val="3661644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1E6173F-1EA0-42F2-CB77-769EE4F640E2}"/>
              </a:ext>
            </a:extLst>
          </p:cNvPr>
          <p:cNvSpPr>
            <a:spLocks noGrp="1"/>
          </p:cNvSpPr>
          <p:nvPr>
            <p:ph idx="1"/>
          </p:nvPr>
        </p:nvSpPr>
        <p:spPr>
          <a:xfrm>
            <a:off x="838200" y="1176765"/>
            <a:ext cx="10515600" cy="4504469"/>
          </a:xfrm>
        </p:spPr>
        <p:txBody>
          <a:bodyPr>
            <a:normAutofit fontScale="85000" lnSpcReduction="20000"/>
          </a:bodyPr>
          <a:lstStyle/>
          <a:p>
            <a:pPr algn="just">
              <a:lnSpc>
                <a:spcPct val="110000"/>
              </a:lnSpc>
            </a:pPr>
            <a:r>
              <a:rPr lang="it-IT" sz="3000" b="1" dirty="0">
                <a:solidFill>
                  <a:schemeClr val="accent1">
                    <a:lumMod val="50000"/>
                  </a:schemeClr>
                </a:solidFill>
              </a:rPr>
              <a:t>Comma 2. </a:t>
            </a:r>
            <a:r>
              <a:rPr lang="it-IT" sz="3000" b="0" dirty="0">
                <a:solidFill>
                  <a:schemeClr val="accent1">
                    <a:lumMod val="50000"/>
                  </a:schemeClr>
                </a:solidFill>
                <a:effectLst/>
              </a:rPr>
              <a:t>Se vi è il consenso anche della parte che non ha formulato la richiesta e non deve essere pronunciata sentenza di proscioglimento a norma dell’art. 129, il giudice, sulla base degli atti, se ritiene corrette la qualificazione giuridica del fatto, l’applicazione e la comparazione delle circostanze prospettate dalle parti, </a:t>
            </a:r>
            <a:r>
              <a:rPr lang="it-IT" sz="3000" b="1" dirty="0">
                <a:solidFill>
                  <a:schemeClr val="accent1">
                    <a:lumMod val="50000"/>
                  </a:schemeClr>
                </a:solidFill>
                <a:effectLst/>
              </a:rPr>
              <a:t>le determinazioni in merito alla confisca</a:t>
            </a:r>
            <a:r>
              <a:rPr lang="it-IT" sz="3000" b="0" dirty="0">
                <a:solidFill>
                  <a:schemeClr val="accent1">
                    <a:lumMod val="50000"/>
                  </a:schemeClr>
                </a:solidFill>
                <a:effectLst/>
              </a:rPr>
              <a:t>, nonché congrue le pene indicate, ne dispone con sentenza l’applicazione enunciando nel dispositivo che vi è stata la richiesta delle parti. Se vi è costituzione di parte civile, il giudice non decide sulla relativa domanda; l’imputato è tuttavia condannato al pagamento delle spese sostenute dalla parte civile, salvo che ricorrano giusti motivi per la compensazione totale o parziale. Non si applica la disposizione dell’art. 75, comma 3. </a:t>
            </a:r>
            <a:r>
              <a:rPr lang="it-IT" sz="3000" dirty="0">
                <a:solidFill>
                  <a:schemeClr val="accent1">
                    <a:lumMod val="50000"/>
                  </a:schemeClr>
                </a:solidFill>
              </a:rPr>
              <a:t>Si applica l’art. 537-</a:t>
            </a:r>
            <a:r>
              <a:rPr lang="it-IT" sz="3000" i="1" dirty="0">
                <a:solidFill>
                  <a:schemeClr val="accent1">
                    <a:lumMod val="50000"/>
                  </a:schemeClr>
                </a:solidFill>
              </a:rPr>
              <a:t>bis</a:t>
            </a:r>
            <a:r>
              <a:rPr lang="it-IT" sz="3000" dirty="0">
                <a:solidFill>
                  <a:schemeClr val="accent1">
                    <a:lumMod val="50000"/>
                  </a:schemeClr>
                </a:solidFill>
              </a:rPr>
              <a:t>.</a:t>
            </a:r>
            <a:endParaRPr lang="it-IT" sz="2800" dirty="0">
              <a:solidFill>
                <a:schemeClr val="accent1">
                  <a:lumMod val="50000"/>
                </a:schemeClr>
              </a:solidFill>
            </a:endParaRPr>
          </a:p>
        </p:txBody>
      </p:sp>
    </p:spTree>
    <p:extLst>
      <p:ext uri="{BB962C8B-B14F-4D97-AF65-F5344CB8AC3E}">
        <p14:creationId xmlns:p14="http://schemas.microsoft.com/office/powerpoint/2010/main" val="763238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861CED-202C-4154-3A65-7E6839C9F1E5}"/>
              </a:ext>
            </a:extLst>
          </p:cNvPr>
          <p:cNvSpPr>
            <a:spLocks noGrp="1"/>
          </p:cNvSpPr>
          <p:nvPr>
            <p:ph type="title"/>
          </p:nvPr>
        </p:nvSpPr>
        <p:spPr/>
        <p:txBody>
          <a:bodyPr>
            <a:normAutofit/>
          </a:bodyPr>
          <a:lstStyle/>
          <a:p>
            <a:pPr algn="just"/>
            <a:r>
              <a:rPr lang="it-IT" sz="3200" b="1" u="sng" dirty="0">
                <a:solidFill>
                  <a:schemeClr val="accent1">
                    <a:lumMod val="75000"/>
                  </a:schemeClr>
                </a:solidFill>
                <a:effectLst>
                  <a:outerShdw blurRad="38100" dist="38100" dir="2700000" algn="tl">
                    <a:srgbClr val="000000">
                      <a:alpha val="43137"/>
                    </a:srgbClr>
                  </a:outerShdw>
                </a:effectLst>
                <a:latin typeface="+mn-lt"/>
              </a:rPr>
              <a:t>ART. 445, «EFFETTI DELL’APPLICAZIONE DELLA PENA SU RICHIESTA».</a:t>
            </a:r>
          </a:p>
        </p:txBody>
      </p:sp>
      <p:sp>
        <p:nvSpPr>
          <p:cNvPr id="3" name="Segnaposto contenuto 2">
            <a:extLst>
              <a:ext uri="{FF2B5EF4-FFF2-40B4-BE49-F238E27FC236}">
                <a16:creationId xmlns:a16="http://schemas.microsoft.com/office/drawing/2014/main" id="{171D830E-A100-EC91-79C1-46D04CF5E2B1}"/>
              </a:ext>
            </a:extLst>
          </p:cNvPr>
          <p:cNvSpPr>
            <a:spLocks noGrp="1"/>
          </p:cNvSpPr>
          <p:nvPr>
            <p:ph idx="1"/>
          </p:nvPr>
        </p:nvSpPr>
        <p:spPr/>
        <p:txBody>
          <a:bodyPr/>
          <a:lstStyle/>
          <a:p>
            <a:pPr algn="just"/>
            <a:r>
              <a:rPr lang="it-IT" b="1" dirty="0">
                <a:solidFill>
                  <a:schemeClr val="accent1">
                    <a:lumMod val="50000"/>
                  </a:schemeClr>
                </a:solidFill>
              </a:rPr>
              <a:t>Comma 1-</a:t>
            </a:r>
            <a:r>
              <a:rPr lang="it-IT" b="1" i="1" dirty="0">
                <a:solidFill>
                  <a:schemeClr val="accent1">
                    <a:lumMod val="50000"/>
                  </a:schemeClr>
                </a:solidFill>
              </a:rPr>
              <a:t>bis</a:t>
            </a:r>
            <a:r>
              <a:rPr lang="it-IT" b="1" dirty="0">
                <a:solidFill>
                  <a:schemeClr val="accent1">
                    <a:lumMod val="50000"/>
                  </a:schemeClr>
                </a:solidFill>
              </a:rPr>
              <a:t>. </a:t>
            </a:r>
            <a:r>
              <a:rPr lang="it-IT" dirty="0">
                <a:solidFill>
                  <a:schemeClr val="accent1">
                    <a:lumMod val="50000"/>
                  </a:schemeClr>
                </a:solidFill>
                <a:effectLst/>
              </a:rPr>
              <a:t>La sentenza prevista dall’art. 444, comma 2, anche quando è pronunciata dopo la chiusura del dibattimento, non ha efficacia e </a:t>
            </a:r>
            <a:r>
              <a:rPr lang="it-IT" b="1" dirty="0">
                <a:solidFill>
                  <a:schemeClr val="accent2">
                    <a:lumMod val="75000"/>
                  </a:schemeClr>
                </a:solidFill>
                <a:effectLst/>
              </a:rPr>
              <a:t>NON</a:t>
            </a:r>
            <a:r>
              <a:rPr lang="it-IT" b="1" dirty="0">
                <a:solidFill>
                  <a:schemeClr val="accent1">
                    <a:lumMod val="50000"/>
                  </a:schemeClr>
                </a:solidFill>
                <a:effectLst/>
              </a:rPr>
              <a:t> può essere utilizzata a fini di prova nei giudizi civili, disciplinari, tributari o amministrativi, compreso il giudizio per l’accertamento della responsabilità contabile. Se non sono applicate pene accessorie, non producono effetti le disposizioni di leggi diverse da quelle penali che equiparano la sentenza prevista dall’art. 444, comma 2, alla sentenza di condanna. </a:t>
            </a:r>
            <a:r>
              <a:rPr lang="it-IT" dirty="0">
                <a:solidFill>
                  <a:schemeClr val="accent1">
                    <a:lumMod val="50000"/>
                  </a:schemeClr>
                </a:solidFill>
                <a:effectLst/>
              </a:rPr>
              <a:t>Salvo quanto previsto dal primo e dal secondo periodo o da diverse disposizioni di legge, la sentenza è equiparata a una pronuncia di condanna.</a:t>
            </a:r>
            <a:endParaRPr lang="it-IT" dirty="0">
              <a:solidFill>
                <a:schemeClr val="accent1">
                  <a:lumMod val="50000"/>
                </a:schemeClr>
              </a:solidFill>
            </a:endParaRPr>
          </a:p>
        </p:txBody>
      </p:sp>
    </p:spTree>
    <p:extLst>
      <p:ext uri="{BB962C8B-B14F-4D97-AF65-F5344CB8AC3E}">
        <p14:creationId xmlns:p14="http://schemas.microsoft.com/office/powerpoint/2010/main" val="584286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ED27E9-3292-BC41-53B3-6902DC867EC3}"/>
              </a:ext>
            </a:extLst>
          </p:cNvPr>
          <p:cNvSpPr>
            <a:spLocks noGrp="1"/>
          </p:cNvSpPr>
          <p:nvPr>
            <p:ph type="title"/>
          </p:nvPr>
        </p:nvSpPr>
        <p:spPr>
          <a:xfrm>
            <a:off x="838200" y="456565"/>
            <a:ext cx="10515600" cy="1325563"/>
          </a:xfrm>
        </p:spPr>
        <p:txBody>
          <a:bodyPr>
            <a:normAutofit/>
          </a:bodyPr>
          <a:lstStyle/>
          <a:p>
            <a:pPr algn="just"/>
            <a:r>
              <a:rPr lang="it-IT" sz="3600" b="1" u="sng" dirty="0">
                <a:solidFill>
                  <a:schemeClr val="accent1">
                    <a:lumMod val="75000"/>
                  </a:schemeClr>
                </a:solidFill>
                <a:effectLst>
                  <a:outerShdw blurRad="38100" dist="38100" dir="2700000" algn="tl">
                    <a:srgbClr val="000000">
                      <a:alpha val="43137"/>
                    </a:srgbClr>
                  </a:outerShdw>
                </a:effectLst>
                <a:latin typeface="+mn-lt"/>
              </a:rPr>
              <a:t>Art. 446, «RICHIESTA DI APPLICAZIONE DELLA PENA E CONSENSO».</a:t>
            </a:r>
          </a:p>
        </p:txBody>
      </p:sp>
      <p:sp>
        <p:nvSpPr>
          <p:cNvPr id="3" name="Segnaposto contenuto 2">
            <a:extLst>
              <a:ext uri="{FF2B5EF4-FFF2-40B4-BE49-F238E27FC236}">
                <a16:creationId xmlns:a16="http://schemas.microsoft.com/office/drawing/2014/main" id="{2ED8858A-1C5F-506C-C783-38A6EF13A991}"/>
              </a:ext>
            </a:extLst>
          </p:cNvPr>
          <p:cNvSpPr>
            <a:spLocks noGrp="1"/>
          </p:cNvSpPr>
          <p:nvPr>
            <p:ph idx="1"/>
          </p:nvPr>
        </p:nvSpPr>
        <p:spPr>
          <a:xfrm>
            <a:off x="838200" y="1951355"/>
            <a:ext cx="10515600" cy="4351338"/>
          </a:xfrm>
        </p:spPr>
        <p:txBody>
          <a:bodyPr>
            <a:normAutofit lnSpcReduction="10000"/>
          </a:bodyPr>
          <a:lstStyle/>
          <a:p>
            <a:pPr algn="just">
              <a:lnSpc>
                <a:spcPct val="100000"/>
              </a:lnSpc>
              <a:spcBef>
                <a:spcPts val="900"/>
              </a:spcBef>
            </a:pPr>
            <a:r>
              <a:rPr lang="it-IT" b="1" dirty="0">
                <a:solidFill>
                  <a:schemeClr val="accent1">
                    <a:lumMod val="50000"/>
                  </a:schemeClr>
                </a:solidFill>
              </a:rPr>
              <a:t>Comma 1. </a:t>
            </a:r>
            <a:r>
              <a:rPr lang="it-IT" b="0" dirty="0">
                <a:solidFill>
                  <a:schemeClr val="accent1">
                    <a:lumMod val="50000"/>
                  </a:schemeClr>
                </a:solidFill>
                <a:effectLst/>
              </a:rPr>
              <a:t>Le parti possono formulare la richiesta prevista dall’art. 444, comma 1, fino alla presentazione delle conclusioni di cui agli artt. 421, comma 3, e 422, comma 3, e fino alla dichiarazione di apertura del dibattimento di primo grado nel giudizio direttissimo. Se è stato notificato il decreto di giudizio immediato, la richiesta è formulata entro il termine e con le forme stabilite dall’art. </a:t>
            </a:r>
            <a:r>
              <a:rPr lang="it-IT" b="1" dirty="0">
                <a:solidFill>
                  <a:schemeClr val="accent1">
                    <a:lumMod val="50000"/>
                  </a:schemeClr>
                </a:solidFill>
                <a:effectLst/>
              </a:rPr>
              <a:t>458</a:t>
            </a:r>
            <a:r>
              <a:rPr lang="it-IT" b="0" dirty="0">
                <a:solidFill>
                  <a:schemeClr val="accent1">
                    <a:lumMod val="50000"/>
                  </a:schemeClr>
                </a:solidFill>
                <a:effectLst/>
              </a:rPr>
              <a:t>, comma 1 </a:t>
            </a:r>
            <a:r>
              <a:rPr lang="it-IT" b="1" dirty="0">
                <a:solidFill>
                  <a:schemeClr val="accent1">
                    <a:lumMod val="50000"/>
                  </a:schemeClr>
                </a:solidFill>
                <a:effectLst/>
              </a:rPr>
              <a:t>o all’udienza prevista dal comma 2-</a:t>
            </a:r>
            <a:r>
              <a:rPr lang="it-IT" b="1" i="1" dirty="0">
                <a:solidFill>
                  <a:schemeClr val="accent1">
                    <a:lumMod val="50000"/>
                  </a:schemeClr>
                </a:solidFill>
                <a:effectLst/>
              </a:rPr>
              <a:t>bis</a:t>
            </a:r>
            <a:r>
              <a:rPr lang="it-IT" b="1" dirty="0">
                <a:solidFill>
                  <a:schemeClr val="accent1">
                    <a:lumMod val="50000"/>
                  </a:schemeClr>
                </a:solidFill>
                <a:effectLst/>
              </a:rPr>
              <a:t> dello stesso articolo</a:t>
            </a:r>
            <a:r>
              <a:rPr lang="it-IT" b="0" dirty="0">
                <a:solidFill>
                  <a:schemeClr val="accent1">
                    <a:lumMod val="50000"/>
                  </a:schemeClr>
                </a:solidFill>
                <a:effectLst/>
              </a:rPr>
              <a:t>.</a:t>
            </a:r>
            <a:endParaRPr lang="it-IT" dirty="0">
              <a:solidFill>
                <a:schemeClr val="accent1">
                  <a:lumMod val="50000"/>
                </a:schemeClr>
              </a:solidFill>
            </a:endParaRPr>
          </a:p>
          <a:p>
            <a:pPr algn="just">
              <a:lnSpc>
                <a:spcPct val="100000"/>
              </a:lnSpc>
              <a:spcBef>
                <a:spcPts val="900"/>
              </a:spcBef>
            </a:pPr>
            <a:r>
              <a:rPr lang="it-IT" b="1" dirty="0">
                <a:solidFill>
                  <a:schemeClr val="accent1">
                    <a:lumMod val="50000"/>
                  </a:schemeClr>
                </a:solidFill>
                <a:effectLst/>
              </a:rPr>
              <a:t>Comma 3. </a:t>
            </a:r>
            <a:r>
              <a:rPr lang="it-IT" b="0" dirty="0">
                <a:solidFill>
                  <a:schemeClr val="accent1">
                    <a:lumMod val="50000"/>
                  </a:schemeClr>
                </a:solidFill>
                <a:effectLst/>
              </a:rPr>
              <a:t>La volontà dell’imputato è espressa personalmente o a mezzo di procuratore speciale e la sottoscrizione è autenticata </a:t>
            </a:r>
            <a:r>
              <a:rPr lang="it-IT" b="1" dirty="0">
                <a:solidFill>
                  <a:schemeClr val="accent1">
                    <a:lumMod val="50000"/>
                  </a:schemeClr>
                </a:solidFill>
                <a:effectLst/>
              </a:rPr>
              <a:t>da un notaio, da altra persona autorizzata o dal difensore.</a:t>
            </a:r>
            <a:endParaRPr lang="it-IT" b="1" dirty="0">
              <a:solidFill>
                <a:schemeClr val="accent1">
                  <a:lumMod val="50000"/>
                </a:schemeClr>
              </a:solidFill>
            </a:endParaRPr>
          </a:p>
          <a:p>
            <a:pPr marL="0" indent="0">
              <a:buNone/>
            </a:pPr>
            <a:endParaRPr lang="it-IT" dirty="0"/>
          </a:p>
        </p:txBody>
      </p:sp>
    </p:spTree>
    <p:extLst>
      <p:ext uri="{BB962C8B-B14F-4D97-AF65-F5344CB8AC3E}">
        <p14:creationId xmlns:p14="http://schemas.microsoft.com/office/powerpoint/2010/main" val="3779037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4B9975-C1AD-722E-0FA5-C3C1FC3CE798}"/>
              </a:ext>
            </a:extLst>
          </p:cNvPr>
          <p:cNvSpPr>
            <a:spLocks noGrp="1"/>
          </p:cNvSpPr>
          <p:nvPr>
            <p:ph type="title"/>
          </p:nvPr>
        </p:nvSpPr>
        <p:spPr>
          <a:xfrm>
            <a:off x="838200" y="628650"/>
            <a:ext cx="10515600" cy="1325563"/>
          </a:xfrm>
        </p:spPr>
        <p:txBody>
          <a:bodyPr>
            <a:normAutofit/>
          </a:bodyPr>
          <a:lstStyle/>
          <a:p>
            <a:pPr algn="just"/>
            <a:r>
              <a:rPr lang="it-IT" sz="3200" b="1" u="sng" dirty="0">
                <a:solidFill>
                  <a:schemeClr val="accent1">
                    <a:lumMod val="75000"/>
                  </a:schemeClr>
                </a:solidFill>
                <a:effectLst>
                  <a:outerShdw blurRad="38100" dist="38100" dir="2700000" algn="tl">
                    <a:srgbClr val="000000">
                      <a:alpha val="43137"/>
                    </a:srgbClr>
                  </a:outerShdw>
                </a:effectLst>
                <a:latin typeface="+mn-lt"/>
              </a:rPr>
              <a:t>ART. 447, «RICHIESTA DI APPLICAZIONE DELLA PENA NEL CORSO DELLE INDAGINI PRELIMINARI». </a:t>
            </a:r>
          </a:p>
        </p:txBody>
      </p:sp>
      <p:sp>
        <p:nvSpPr>
          <p:cNvPr id="3" name="Segnaposto contenuto 2">
            <a:extLst>
              <a:ext uri="{FF2B5EF4-FFF2-40B4-BE49-F238E27FC236}">
                <a16:creationId xmlns:a16="http://schemas.microsoft.com/office/drawing/2014/main" id="{6F695843-2BB8-B0C0-115A-7F4D4F51F20E}"/>
              </a:ext>
            </a:extLst>
          </p:cNvPr>
          <p:cNvSpPr>
            <a:spLocks noGrp="1"/>
          </p:cNvSpPr>
          <p:nvPr>
            <p:ph idx="1"/>
          </p:nvPr>
        </p:nvSpPr>
        <p:spPr>
          <a:xfrm>
            <a:off x="838200" y="2214245"/>
            <a:ext cx="10515600" cy="4015105"/>
          </a:xfrm>
        </p:spPr>
        <p:txBody>
          <a:bodyPr/>
          <a:lstStyle/>
          <a:p>
            <a:pPr algn="just"/>
            <a:r>
              <a:rPr lang="it-IT" b="1" dirty="0">
                <a:solidFill>
                  <a:schemeClr val="accent1">
                    <a:lumMod val="50000"/>
                  </a:schemeClr>
                </a:solidFill>
              </a:rPr>
              <a:t>Comma 1. </a:t>
            </a:r>
            <a:r>
              <a:rPr lang="it-IT" b="0" i="0" dirty="0">
                <a:solidFill>
                  <a:schemeClr val="accent1">
                    <a:lumMod val="50000"/>
                  </a:schemeClr>
                </a:solidFill>
                <a:effectLst/>
              </a:rPr>
              <a:t>Nel corso delle indagini preliminari, il giudice, se è presentata una richiesta congiunta o una richiesta con il consenso scritto dell’altra parte, fissa, con decreto, l’udienza per la decisione, assegnando, se necessario, un termine al richiedente per la notificazione all’altra parte. </a:t>
            </a:r>
            <a:r>
              <a:rPr lang="it-IT" b="1" i="0" dirty="0">
                <a:solidFill>
                  <a:schemeClr val="accent1">
                    <a:lumMod val="50000"/>
                  </a:schemeClr>
                </a:solidFill>
                <a:effectLst/>
              </a:rPr>
              <a:t>Nel decreto di fissazione dell’udienza la persona sottoposta alle indagini è informata che ha facoltà di accedere ai programmi di giustizia riparativa. </a:t>
            </a:r>
            <a:r>
              <a:rPr lang="it-IT" b="0" i="0" dirty="0">
                <a:solidFill>
                  <a:schemeClr val="accent1">
                    <a:lumMod val="50000"/>
                  </a:schemeClr>
                </a:solidFill>
                <a:effectLst/>
              </a:rPr>
              <a:t>Almeno tre giorni prima dell’udienza il fascicolo del pubblico ministero è depositato nella cancelleria del giudice.</a:t>
            </a:r>
            <a:endParaRPr lang="it-IT" dirty="0">
              <a:solidFill>
                <a:schemeClr val="accent1">
                  <a:lumMod val="50000"/>
                </a:schemeClr>
              </a:solidFill>
            </a:endParaRPr>
          </a:p>
        </p:txBody>
      </p:sp>
    </p:spTree>
    <p:extLst>
      <p:ext uri="{BB962C8B-B14F-4D97-AF65-F5344CB8AC3E}">
        <p14:creationId xmlns:p14="http://schemas.microsoft.com/office/powerpoint/2010/main" val="3896098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E60CFC-3E26-0ED0-6C13-36101EB86FBC}"/>
              </a:ext>
            </a:extLst>
          </p:cNvPr>
          <p:cNvSpPr>
            <a:spLocks noGrp="1"/>
          </p:cNvSpPr>
          <p:nvPr>
            <p:ph type="title"/>
          </p:nvPr>
        </p:nvSpPr>
        <p:spPr>
          <a:xfrm>
            <a:off x="838200" y="555307"/>
            <a:ext cx="10515600" cy="869315"/>
          </a:xfrm>
        </p:spPr>
        <p:txBody>
          <a:bodyPr>
            <a:normAutofit/>
          </a:bodyPr>
          <a:lstStyle/>
          <a:p>
            <a:pPr algn="just"/>
            <a:r>
              <a:rPr lang="it-IT" sz="3200" b="1" u="sng" dirty="0">
                <a:solidFill>
                  <a:schemeClr val="accent1">
                    <a:lumMod val="75000"/>
                  </a:schemeClr>
                </a:solidFill>
                <a:effectLst>
                  <a:outerShdw blurRad="38100" dist="38100" dir="2700000" algn="tl">
                    <a:srgbClr val="000000">
                      <a:alpha val="43137"/>
                    </a:srgbClr>
                  </a:outerShdw>
                </a:effectLst>
                <a:latin typeface="+mn-lt"/>
              </a:rPr>
              <a:t>ART. 448, «PROVVEDIMENTI DEL GIUDICE».</a:t>
            </a:r>
          </a:p>
        </p:txBody>
      </p:sp>
      <p:sp>
        <p:nvSpPr>
          <p:cNvPr id="3" name="Segnaposto contenuto 2">
            <a:extLst>
              <a:ext uri="{FF2B5EF4-FFF2-40B4-BE49-F238E27FC236}">
                <a16:creationId xmlns:a16="http://schemas.microsoft.com/office/drawing/2014/main" id="{1A840F49-70B9-1BCF-2FF2-B8A359AA39A5}"/>
              </a:ext>
            </a:extLst>
          </p:cNvPr>
          <p:cNvSpPr>
            <a:spLocks noGrp="1"/>
          </p:cNvSpPr>
          <p:nvPr>
            <p:ph idx="1"/>
          </p:nvPr>
        </p:nvSpPr>
        <p:spPr>
          <a:xfrm>
            <a:off x="838200" y="1691640"/>
            <a:ext cx="10515600" cy="4611053"/>
          </a:xfrm>
        </p:spPr>
        <p:txBody>
          <a:bodyPr>
            <a:normAutofit/>
          </a:bodyPr>
          <a:lstStyle/>
          <a:p>
            <a:pPr algn="just"/>
            <a:r>
              <a:rPr lang="it-IT" b="1" dirty="0">
                <a:solidFill>
                  <a:schemeClr val="accent1">
                    <a:lumMod val="50000"/>
                  </a:schemeClr>
                </a:solidFill>
              </a:rPr>
              <a:t>Aggiunto comma 1-</a:t>
            </a:r>
            <a:r>
              <a:rPr lang="it-IT" b="1" i="1" dirty="0">
                <a:solidFill>
                  <a:schemeClr val="accent1">
                    <a:lumMod val="50000"/>
                  </a:schemeClr>
                </a:solidFill>
              </a:rPr>
              <a:t>bis</a:t>
            </a:r>
            <a:r>
              <a:rPr lang="it-IT" b="1" dirty="0">
                <a:solidFill>
                  <a:schemeClr val="accent1">
                    <a:lumMod val="50000"/>
                  </a:schemeClr>
                </a:solidFill>
              </a:rPr>
              <a:t>. </a:t>
            </a:r>
            <a:r>
              <a:rPr lang="it-IT" b="0" i="0" dirty="0">
                <a:solidFill>
                  <a:schemeClr val="accent1">
                    <a:lumMod val="50000"/>
                  </a:schemeClr>
                </a:solidFill>
                <a:effectLst/>
              </a:rPr>
              <a:t>Nei casi previsti dal comma 1, quando l’imputato e il pubblico ministero </a:t>
            </a:r>
            <a:r>
              <a:rPr lang="it-IT" b="1" i="0" dirty="0">
                <a:solidFill>
                  <a:schemeClr val="accent1">
                    <a:lumMod val="50000"/>
                  </a:schemeClr>
                </a:solidFill>
                <a:effectLst/>
              </a:rPr>
              <a:t>concordano l’applicazione di una pena sostitutiva</a:t>
            </a:r>
            <a:r>
              <a:rPr lang="it-IT" b="0" i="0" dirty="0">
                <a:solidFill>
                  <a:schemeClr val="accent1">
                    <a:lumMod val="50000"/>
                  </a:schemeClr>
                </a:solidFill>
                <a:effectLst/>
              </a:rPr>
              <a:t> di cui all’art. 53 della legge 24 novembre 1981, n. 689, il giudice, se non è possibile decidere immediatamente, </a:t>
            </a:r>
            <a:r>
              <a:rPr lang="it-IT" b="1" i="0" dirty="0">
                <a:solidFill>
                  <a:schemeClr val="accent1">
                    <a:lumMod val="50000"/>
                  </a:schemeClr>
                </a:solidFill>
                <a:effectLst/>
              </a:rPr>
              <a:t>sospende il processo e fissa una apposita udienza non oltre sessanta giorni</a:t>
            </a:r>
            <a:r>
              <a:rPr lang="it-IT" b="0" i="0" dirty="0">
                <a:solidFill>
                  <a:schemeClr val="accent1">
                    <a:lumMod val="50000"/>
                  </a:schemeClr>
                </a:solidFill>
                <a:effectLst/>
              </a:rPr>
              <a:t>, dandone contestuale avviso alle parti e all’ufficio di esecuzione penale esterna competente. Si applica, in quanto compatibile, l’art. 545-</a:t>
            </a:r>
            <a:r>
              <a:rPr lang="it-IT" b="0" i="1" dirty="0">
                <a:solidFill>
                  <a:schemeClr val="accent1">
                    <a:lumMod val="50000"/>
                  </a:schemeClr>
                </a:solidFill>
                <a:effectLst/>
              </a:rPr>
              <a:t>bis</a:t>
            </a:r>
            <a:r>
              <a:rPr lang="it-IT" b="0" i="0" dirty="0">
                <a:solidFill>
                  <a:schemeClr val="accent1">
                    <a:lumMod val="50000"/>
                  </a:schemeClr>
                </a:solidFill>
                <a:effectLst/>
              </a:rPr>
              <a:t>, comma 2.</a:t>
            </a:r>
            <a:endParaRPr lang="it-IT" dirty="0">
              <a:solidFill>
                <a:schemeClr val="accent1">
                  <a:lumMod val="50000"/>
                </a:schemeClr>
              </a:solidFill>
            </a:endParaRPr>
          </a:p>
          <a:p>
            <a:pPr algn="just"/>
            <a:r>
              <a:rPr lang="it-IT" b="1" dirty="0">
                <a:solidFill>
                  <a:schemeClr val="accent1">
                    <a:lumMod val="50000"/>
                  </a:schemeClr>
                </a:solidFill>
              </a:rPr>
              <a:t>Comma 3. </a:t>
            </a:r>
            <a:r>
              <a:rPr lang="it-IT" b="0" i="0" dirty="0">
                <a:solidFill>
                  <a:schemeClr val="accent1">
                    <a:lumMod val="50000"/>
                  </a:schemeClr>
                </a:solidFill>
                <a:effectLst/>
              </a:rPr>
              <a:t>Quando la sentenza è pronunciata nel giudizio di impugnazione, il giudice decide sull’azione civile a norma dell’art. 578, </a:t>
            </a:r>
            <a:r>
              <a:rPr lang="it-IT" b="1" i="0" dirty="0">
                <a:solidFill>
                  <a:schemeClr val="accent1">
                    <a:lumMod val="50000"/>
                  </a:schemeClr>
                </a:solidFill>
                <a:effectLst/>
              </a:rPr>
              <a:t>comma 1.</a:t>
            </a:r>
            <a:endParaRPr lang="it-IT" b="1" dirty="0">
              <a:solidFill>
                <a:schemeClr val="accent1">
                  <a:lumMod val="50000"/>
                </a:schemeClr>
              </a:solidFill>
            </a:endParaRPr>
          </a:p>
        </p:txBody>
      </p:sp>
    </p:spTree>
    <p:extLst>
      <p:ext uri="{BB962C8B-B14F-4D97-AF65-F5344CB8AC3E}">
        <p14:creationId xmlns:p14="http://schemas.microsoft.com/office/powerpoint/2010/main" val="2321533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DEC7164-CF72-1A46-2387-FA7EB91DE6D0}"/>
              </a:ext>
            </a:extLst>
          </p:cNvPr>
          <p:cNvSpPr>
            <a:spLocks noGrp="1"/>
          </p:cNvSpPr>
          <p:nvPr>
            <p:ph type="title"/>
          </p:nvPr>
        </p:nvSpPr>
        <p:spPr>
          <a:xfrm>
            <a:off x="838200" y="2115240"/>
            <a:ext cx="10515600" cy="880745"/>
          </a:xfrm>
        </p:spPr>
        <p:txBody>
          <a:bodyPr>
            <a:noAutofit/>
          </a:bodyPr>
          <a:lstStyle/>
          <a:p>
            <a:pPr algn="just"/>
            <a:r>
              <a:rPr lang="it-IT" sz="3000" b="1" u="sng" dirty="0">
                <a:solidFill>
                  <a:schemeClr val="accent1">
                    <a:lumMod val="75000"/>
                  </a:schemeClr>
                </a:solidFill>
                <a:effectLst>
                  <a:outerShdw blurRad="38100" dist="38100" dir="2700000" algn="tl">
                    <a:srgbClr val="000000">
                      <a:alpha val="43137"/>
                    </a:srgbClr>
                  </a:outerShdw>
                </a:effectLst>
                <a:latin typeface="+mn-lt"/>
              </a:rPr>
              <a:t>ART. 450, «INSTAURAZIONE DEL GIUDIZIO DIRETTISSIMO». </a:t>
            </a:r>
          </a:p>
        </p:txBody>
      </p:sp>
      <p:sp>
        <p:nvSpPr>
          <p:cNvPr id="3" name="Segnaposto contenuto 2">
            <a:extLst>
              <a:ext uri="{FF2B5EF4-FFF2-40B4-BE49-F238E27FC236}">
                <a16:creationId xmlns:a16="http://schemas.microsoft.com/office/drawing/2014/main" id="{3086038B-0992-9D67-A55C-6477EA7558C7}"/>
              </a:ext>
            </a:extLst>
          </p:cNvPr>
          <p:cNvSpPr>
            <a:spLocks noGrp="1"/>
          </p:cNvSpPr>
          <p:nvPr>
            <p:ph idx="1"/>
          </p:nvPr>
        </p:nvSpPr>
        <p:spPr>
          <a:xfrm>
            <a:off x="838200" y="3120478"/>
            <a:ext cx="10515600" cy="3159024"/>
          </a:xfrm>
        </p:spPr>
        <p:txBody>
          <a:bodyPr>
            <a:normAutofit/>
          </a:bodyPr>
          <a:lstStyle/>
          <a:p>
            <a:pPr algn="just"/>
            <a:r>
              <a:rPr lang="it-IT" b="1" dirty="0">
                <a:solidFill>
                  <a:schemeClr val="accent1">
                    <a:lumMod val="50000"/>
                  </a:schemeClr>
                </a:solidFill>
              </a:rPr>
              <a:t>Comma 3. </a:t>
            </a:r>
            <a:r>
              <a:rPr lang="it-IT" b="0" i="0" dirty="0">
                <a:solidFill>
                  <a:schemeClr val="accent1">
                    <a:lumMod val="50000"/>
                  </a:schemeClr>
                </a:solidFill>
                <a:effectLst/>
              </a:rPr>
              <a:t>La citazione contiene i requisiti previsti dall’art. 429, comma 1, lettere a), b), c), </a:t>
            </a:r>
            <a:r>
              <a:rPr lang="it-IT" b="1" i="0" dirty="0">
                <a:solidFill>
                  <a:schemeClr val="accent1">
                    <a:lumMod val="50000"/>
                  </a:schemeClr>
                </a:solidFill>
                <a:effectLst/>
              </a:rPr>
              <a:t>d-</a:t>
            </a:r>
            <a:r>
              <a:rPr lang="it-IT" b="1" i="1" dirty="0">
                <a:solidFill>
                  <a:schemeClr val="accent1">
                    <a:lumMod val="50000"/>
                  </a:schemeClr>
                </a:solidFill>
                <a:effectLst/>
              </a:rPr>
              <a:t>bis</a:t>
            </a:r>
            <a:r>
              <a:rPr lang="it-IT" b="1" i="0" dirty="0">
                <a:solidFill>
                  <a:schemeClr val="accent1">
                    <a:lumMod val="50000"/>
                  </a:schemeClr>
                </a:solidFill>
                <a:effectLst/>
              </a:rPr>
              <a:t>)</a:t>
            </a:r>
            <a:r>
              <a:rPr lang="it-IT" b="0" i="0" dirty="0">
                <a:solidFill>
                  <a:schemeClr val="accent1">
                    <a:lumMod val="50000"/>
                  </a:schemeClr>
                </a:solidFill>
                <a:effectLst/>
              </a:rPr>
              <a:t>, f), con l’indicazione del giudice competente per il giudizio nonché la data e la sottoscrizione. Si applica inoltre la disposizione dell’art. 429, comma 2.</a:t>
            </a:r>
          </a:p>
          <a:p>
            <a:pPr algn="just">
              <a:buFont typeface="Wingdings" panose="05000000000000000000" pitchFamily="2" charset="2"/>
              <a:buChar char="Ø"/>
            </a:pPr>
            <a:r>
              <a:rPr lang="it-IT" dirty="0">
                <a:solidFill>
                  <a:schemeClr val="accent1">
                    <a:lumMod val="50000"/>
                  </a:schemeClr>
                </a:solidFill>
              </a:rPr>
              <a:t> Art. 429, comma 1, lett. d-bis): l’avviso all’imputato e alla persona offesa che hanno la facoltà di accedere ai programmi di giustizia riparativa. </a:t>
            </a:r>
          </a:p>
        </p:txBody>
      </p:sp>
      <p:sp>
        <p:nvSpPr>
          <p:cNvPr id="5" name="CasellaDiTesto 4">
            <a:extLst>
              <a:ext uri="{FF2B5EF4-FFF2-40B4-BE49-F238E27FC236}">
                <a16:creationId xmlns:a16="http://schemas.microsoft.com/office/drawing/2014/main" id="{F352DC42-D3E1-C5B3-D4AA-4760B8771FC7}"/>
              </a:ext>
            </a:extLst>
          </p:cNvPr>
          <p:cNvSpPr txBox="1"/>
          <p:nvPr/>
        </p:nvSpPr>
        <p:spPr>
          <a:xfrm>
            <a:off x="838200" y="887020"/>
            <a:ext cx="9733384" cy="584775"/>
          </a:xfrm>
          <a:prstGeom prst="rect">
            <a:avLst/>
          </a:prstGeom>
          <a:noFill/>
        </p:spPr>
        <p:txBody>
          <a:bodyPr wrap="square">
            <a:spAutoFit/>
          </a:bodyPr>
          <a:lstStyle/>
          <a:p>
            <a:pPr algn="just"/>
            <a:r>
              <a:rPr lang="it-IT" sz="3200" b="1" u="sng" dirty="0">
                <a:solidFill>
                  <a:schemeClr val="accent2">
                    <a:lumMod val="75000"/>
                  </a:schemeClr>
                </a:solidFill>
                <a:effectLst>
                  <a:outerShdw blurRad="38100" dist="38100" dir="2700000" algn="tl">
                    <a:srgbClr val="000000">
                      <a:alpha val="43137"/>
                    </a:srgbClr>
                  </a:outerShdw>
                </a:effectLst>
                <a:latin typeface="+mn-lt"/>
              </a:rPr>
              <a:t>IL GIUDIZIO DIRETTISSIMO, Titolo III, Libro VI. </a:t>
            </a:r>
            <a:endParaRPr lang="it-IT" sz="3200" dirty="0">
              <a:solidFill>
                <a:schemeClr val="accent2">
                  <a:lumMod val="75000"/>
                </a:schemeClr>
              </a:solidFill>
            </a:endParaRPr>
          </a:p>
        </p:txBody>
      </p:sp>
    </p:spTree>
    <p:extLst>
      <p:ext uri="{BB962C8B-B14F-4D97-AF65-F5344CB8AC3E}">
        <p14:creationId xmlns:p14="http://schemas.microsoft.com/office/powerpoint/2010/main" val="1753713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FE93B6-E779-C63B-5E9E-1803965859B2}"/>
              </a:ext>
            </a:extLst>
          </p:cNvPr>
          <p:cNvSpPr>
            <a:spLocks noGrp="1"/>
          </p:cNvSpPr>
          <p:nvPr>
            <p:ph type="title"/>
          </p:nvPr>
        </p:nvSpPr>
        <p:spPr>
          <a:xfrm>
            <a:off x="838200" y="2196731"/>
            <a:ext cx="10515600" cy="1009651"/>
          </a:xfrm>
        </p:spPr>
        <p:txBody>
          <a:bodyPr>
            <a:normAutofit/>
          </a:bodyPr>
          <a:lstStyle/>
          <a:p>
            <a:pPr algn="just"/>
            <a:r>
              <a:rPr lang="it-IT" sz="3000" b="1" u="sng" dirty="0">
                <a:solidFill>
                  <a:schemeClr val="accent1">
                    <a:lumMod val="75000"/>
                  </a:schemeClr>
                </a:solidFill>
                <a:effectLst>
                  <a:outerShdw blurRad="38100" dist="38100" dir="2700000" algn="tl">
                    <a:srgbClr val="000000">
                      <a:alpha val="43137"/>
                    </a:srgbClr>
                  </a:outerShdw>
                </a:effectLst>
                <a:latin typeface="+mn-lt"/>
              </a:rPr>
              <a:t>ART. 456, «DECRETO DI GIUDIZIO IMMEDIATO».</a:t>
            </a:r>
          </a:p>
        </p:txBody>
      </p:sp>
      <p:sp>
        <p:nvSpPr>
          <p:cNvPr id="3" name="Segnaposto contenuto 2">
            <a:extLst>
              <a:ext uri="{FF2B5EF4-FFF2-40B4-BE49-F238E27FC236}">
                <a16:creationId xmlns:a16="http://schemas.microsoft.com/office/drawing/2014/main" id="{FB2C6DC7-26EC-36B2-841D-6788CBAF4789}"/>
              </a:ext>
            </a:extLst>
          </p:cNvPr>
          <p:cNvSpPr>
            <a:spLocks noGrp="1"/>
          </p:cNvSpPr>
          <p:nvPr>
            <p:ph idx="1"/>
          </p:nvPr>
        </p:nvSpPr>
        <p:spPr>
          <a:xfrm>
            <a:off x="838200" y="3378998"/>
            <a:ext cx="10515600" cy="1731750"/>
          </a:xfrm>
        </p:spPr>
        <p:txBody>
          <a:bodyPr>
            <a:normAutofit/>
          </a:bodyPr>
          <a:lstStyle/>
          <a:p>
            <a:pPr algn="just"/>
            <a:r>
              <a:rPr lang="it-IT" b="1" dirty="0">
                <a:solidFill>
                  <a:schemeClr val="accent1">
                    <a:lumMod val="50000"/>
                  </a:schemeClr>
                </a:solidFill>
              </a:rPr>
              <a:t>Comma 2. </a:t>
            </a:r>
            <a:r>
              <a:rPr lang="it-IT" b="0" i="0" dirty="0">
                <a:solidFill>
                  <a:schemeClr val="accent1">
                    <a:lumMod val="50000"/>
                  </a:schemeClr>
                </a:solidFill>
                <a:effectLst/>
              </a:rPr>
              <a:t>Il decreto  contiene anche l’avviso che l’imputato può chiedere il giudizio abbreviato, l’applicazione della pena a norma dell’art. 444 </a:t>
            </a:r>
            <a:r>
              <a:rPr lang="it-IT" b="1" i="0" dirty="0">
                <a:solidFill>
                  <a:schemeClr val="accent1">
                    <a:lumMod val="50000"/>
                  </a:schemeClr>
                </a:solidFill>
                <a:effectLst/>
              </a:rPr>
              <a:t>ovvero la sospensione del procedimento con messa alla prova.</a:t>
            </a:r>
            <a:endParaRPr lang="it-IT" b="1" dirty="0">
              <a:solidFill>
                <a:schemeClr val="accent1">
                  <a:lumMod val="50000"/>
                </a:schemeClr>
              </a:solidFill>
            </a:endParaRPr>
          </a:p>
        </p:txBody>
      </p:sp>
      <p:sp>
        <p:nvSpPr>
          <p:cNvPr id="5" name="CasellaDiTesto 4">
            <a:extLst>
              <a:ext uri="{FF2B5EF4-FFF2-40B4-BE49-F238E27FC236}">
                <a16:creationId xmlns:a16="http://schemas.microsoft.com/office/drawing/2014/main" id="{6BD8CD44-9AEF-589B-D035-FCA1CD0078BA}"/>
              </a:ext>
            </a:extLst>
          </p:cNvPr>
          <p:cNvSpPr txBox="1"/>
          <p:nvPr/>
        </p:nvSpPr>
        <p:spPr>
          <a:xfrm>
            <a:off x="838200" y="746045"/>
            <a:ext cx="7764624" cy="584775"/>
          </a:xfrm>
          <a:prstGeom prst="rect">
            <a:avLst/>
          </a:prstGeom>
          <a:noFill/>
        </p:spPr>
        <p:txBody>
          <a:bodyPr wrap="square">
            <a:spAutoFit/>
          </a:bodyPr>
          <a:lstStyle/>
          <a:p>
            <a:r>
              <a:rPr lang="it-IT" sz="3200" b="1" u="sng" dirty="0">
                <a:solidFill>
                  <a:schemeClr val="accent2">
                    <a:lumMod val="75000"/>
                  </a:schemeClr>
                </a:solidFill>
                <a:effectLst>
                  <a:outerShdw blurRad="38100" dist="38100" dir="2700000" algn="tl">
                    <a:srgbClr val="000000">
                      <a:alpha val="43137"/>
                    </a:srgbClr>
                  </a:outerShdw>
                </a:effectLst>
                <a:latin typeface="+mn-lt"/>
              </a:rPr>
              <a:t>IL GIUDIZIO IMMEDIATO, Titolo IV, Libro VI. </a:t>
            </a:r>
            <a:endParaRPr lang="it-IT" sz="3200" dirty="0">
              <a:solidFill>
                <a:schemeClr val="accent2">
                  <a:lumMod val="75000"/>
                </a:schemeClr>
              </a:solidFill>
            </a:endParaRPr>
          </a:p>
        </p:txBody>
      </p:sp>
    </p:spTree>
    <p:extLst>
      <p:ext uri="{BB962C8B-B14F-4D97-AF65-F5344CB8AC3E}">
        <p14:creationId xmlns:p14="http://schemas.microsoft.com/office/powerpoint/2010/main" val="232974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13A7500-F7CB-7DE6-8849-986A05617D5B}"/>
              </a:ext>
            </a:extLst>
          </p:cNvPr>
          <p:cNvSpPr>
            <a:spLocks noGrp="1"/>
          </p:cNvSpPr>
          <p:nvPr>
            <p:ph type="title"/>
          </p:nvPr>
        </p:nvSpPr>
        <p:spPr>
          <a:xfrm>
            <a:off x="838200" y="673735"/>
            <a:ext cx="10515600" cy="892175"/>
          </a:xfrm>
        </p:spPr>
        <p:txBody>
          <a:bodyPr>
            <a:normAutofit/>
          </a:bodyPr>
          <a:lstStyle/>
          <a:p>
            <a:pPr algn="just"/>
            <a:r>
              <a:rPr lang="it-IT" sz="3600" b="1" u="sng" dirty="0">
                <a:solidFill>
                  <a:schemeClr val="accent1">
                    <a:lumMod val="75000"/>
                  </a:schemeClr>
                </a:solidFill>
                <a:effectLst>
                  <a:outerShdw blurRad="38100" dist="38100" dir="2700000" algn="tl">
                    <a:srgbClr val="000000">
                      <a:alpha val="43137"/>
                    </a:srgbClr>
                  </a:outerShdw>
                </a:effectLst>
                <a:latin typeface="+mn-lt"/>
              </a:rPr>
              <a:t>ART. 458, «RICHIESTA DI GIUDIZIO ABBREVIATO». </a:t>
            </a:r>
          </a:p>
        </p:txBody>
      </p:sp>
      <p:sp>
        <p:nvSpPr>
          <p:cNvPr id="3" name="Segnaposto contenuto 2">
            <a:extLst>
              <a:ext uri="{FF2B5EF4-FFF2-40B4-BE49-F238E27FC236}">
                <a16:creationId xmlns:a16="http://schemas.microsoft.com/office/drawing/2014/main" id="{4353FCC9-C344-4DE7-0F95-61DE9D73D2B8}"/>
              </a:ext>
            </a:extLst>
          </p:cNvPr>
          <p:cNvSpPr>
            <a:spLocks noGrp="1"/>
          </p:cNvSpPr>
          <p:nvPr>
            <p:ph idx="1"/>
          </p:nvPr>
        </p:nvSpPr>
        <p:spPr>
          <a:xfrm>
            <a:off x="838200" y="1778952"/>
            <a:ext cx="10515600" cy="4565333"/>
          </a:xfrm>
        </p:spPr>
        <p:txBody>
          <a:bodyPr>
            <a:normAutofit/>
          </a:bodyPr>
          <a:lstStyle/>
          <a:p>
            <a:pPr algn="just"/>
            <a:r>
              <a:rPr lang="it-IT" b="1" dirty="0">
                <a:solidFill>
                  <a:schemeClr val="accent1">
                    <a:lumMod val="50000"/>
                  </a:schemeClr>
                </a:solidFill>
              </a:rPr>
              <a:t>Comma 2. </a:t>
            </a:r>
            <a:r>
              <a:rPr lang="it-IT" b="1" i="0" dirty="0">
                <a:solidFill>
                  <a:schemeClr val="accent1">
                    <a:lumMod val="50000"/>
                  </a:schemeClr>
                </a:solidFill>
                <a:effectLst/>
              </a:rPr>
              <a:t>Il giudice fissa in ogni caso con decreto l’udienza in camera di consiglio per la valutazione della richiesta</a:t>
            </a:r>
            <a:r>
              <a:rPr lang="it-IT" b="0" i="0" dirty="0">
                <a:solidFill>
                  <a:schemeClr val="accent1">
                    <a:lumMod val="50000"/>
                  </a:schemeClr>
                </a:solidFill>
                <a:effectLst/>
              </a:rPr>
              <a:t>, dandone avviso almeno cinque giorni prima al pubblico ministero, all’imputato, al difensore e alla persona offesa. </a:t>
            </a:r>
            <a:r>
              <a:rPr lang="it-IT" b="1" i="0" dirty="0">
                <a:solidFill>
                  <a:schemeClr val="accent1">
                    <a:lumMod val="50000"/>
                  </a:schemeClr>
                </a:solidFill>
                <a:effectLst/>
              </a:rPr>
              <a:t>Qualora riconosca la propria incompetenza, il giudice la dichiara con sentenza e ordina la trasmissione degli atti al pubblico ministero presso il giudice competente. </a:t>
            </a:r>
            <a:r>
              <a:rPr lang="it-IT" b="0" i="0" dirty="0">
                <a:solidFill>
                  <a:schemeClr val="accent1">
                    <a:lumMod val="50000"/>
                  </a:schemeClr>
                </a:solidFill>
                <a:effectLst/>
              </a:rPr>
              <a:t>Nel giudizio si osservano, in quanto applicabili, le disposizioni degli articoli 438, commi 3, 5 e </a:t>
            </a:r>
            <a:r>
              <a:rPr lang="it-IT" b="1" i="0" dirty="0">
                <a:solidFill>
                  <a:schemeClr val="accent1">
                    <a:lumMod val="50000"/>
                  </a:schemeClr>
                </a:solidFill>
                <a:effectLst/>
              </a:rPr>
              <a:t>6-</a:t>
            </a:r>
            <a:r>
              <a:rPr lang="it-IT" b="1" i="1" dirty="0">
                <a:solidFill>
                  <a:schemeClr val="accent1">
                    <a:lumMod val="50000"/>
                  </a:schemeClr>
                </a:solidFill>
                <a:effectLst/>
              </a:rPr>
              <a:t>ter</a:t>
            </a:r>
            <a:r>
              <a:rPr lang="it-IT" b="0" i="0" dirty="0">
                <a:solidFill>
                  <a:schemeClr val="accent1">
                    <a:lumMod val="50000"/>
                  </a:schemeClr>
                </a:solidFill>
                <a:effectLst/>
              </a:rPr>
              <a:t>, 441, 441-</a:t>
            </a:r>
            <a:r>
              <a:rPr lang="it-IT" b="0" i="1" dirty="0">
                <a:solidFill>
                  <a:schemeClr val="accent1">
                    <a:lumMod val="50000"/>
                  </a:schemeClr>
                </a:solidFill>
                <a:effectLst/>
              </a:rPr>
              <a:t>bis</a:t>
            </a:r>
            <a:r>
              <a:rPr lang="it-IT" b="0" i="0" dirty="0">
                <a:solidFill>
                  <a:schemeClr val="accent1">
                    <a:lumMod val="50000"/>
                  </a:schemeClr>
                </a:solidFill>
                <a:effectLst/>
              </a:rPr>
              <a:t>, 442 e 443; nel caso di cui all’articolo 441-</a:t>
            </a:r>
            <a:r>
              <a:rPr lang="it-IT" b="0" i="1" dirty="0">
                <a:solidFill>
                  <a:schemeClr val="accent1">
                    <a:lumMod val="50000"/>
                  </a:schemeClr>
                </a:solidFill>
                <a:effectLst/>
              </a:rPr>
              <a:t>bis</a:t>
            </a:r>
            <a:r>
              <a:rPr lang="it-IT" b="0" i="0" dirty="0">
                <a:solidFill>
                  <a:schemeClr val="accent1">
                    <a:lumMod val="50000"/>
                  </a:schemeClr>
                </a:solidFill>
                <a:effectLst/>
              </a:rPr>
              <a:t>, comma 4, il giudice, revocata l’ordinanza con cui era stato disposto il giudizio abbreviato, fissa l’udienza per il giudizio immediato.</a:t>
            </a:r>
            <a:endParaRPr lang="it-IT" dirty="0">
              <a:solidFill>
                <a:schemeClr val="accent1">
                  <a:lumMod val="50000"/>
                </a:schemeClr>
              </a:solidFill>
            </a:endParaRPr>
          </a:p>
          <a:p>
            <a:pPr marL="0" indent="0">
              <a:buNone/>
            </a:pPr>
            <a:endParaRPr lang="it-IT" dirty="0"/>
          </a:p>
          <a:p>
            <a:endParaRPr lang="it-IT" dirty="0"/>
          </a:p>
        </p:txBody>
      </p:sp>
      <p:sp>
        <p:nvSpPr>
          <p:cNvPr id="5" name="CasellaDiTesto 4">
            <a:extLst>
              <a:ext uri="{FF2B5EF4-FFF2-40B4-BE49-F238E27FC236}">
                <a16:creationId xmlns:a16="http://schemas.microsoft.com/office/drawing/2014/main" id="{155C9250-C68A-8154-11A5-97D6319CD812}"/>
              </a:ext>
            </a:extLst>
          </p:cNvPr>
          <p:cNvSpPr txBox="1"/>
          <p:nvPr/>
        </p:nvSpPr>
        <p:spPr>
          <a:xfrm>
            <a:off x="10065398" y="6065739"/>
            <a:ext cx="1205981" cy="461665"/>
          </a:xfrm>
          <a:prstGeom prst="rect">
            <a:avLst/>
          </a:prstGeom>
          <a:noFill/>
        </p:spPr>
        <p:txBody>
          <a:bodyPr wrap="square">
            <a:spAutoFit/>
          </a:bodyPr>
          <a:lstStyle/>
          <a:p>
            <a:r>
              <a:rPr lang="it-IT" sz="2400" dirty="0">
                <a:solidFill>
                  <a:schemeClr val="accent1">
                    <a:lumMod val="50000"/>
                  </a:schemeClr>
                </a:solidFill>
              </a:rPr>
              <a:t>Segue…</a:t>
            </a:r>
          </a:p>
        </p:txBody>
      </p:sp>
    </p:spTree>
    <p:extLst>
      <p:ext uri="{BB962C8B-B14F-4D97-AF65-F5344CB8AC3E}">
        <p14:creationId xmlns:p14="http://schemas.microsoft.com/office/powerpoint/2010/main" val="81638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D5E8B5B-6A53-1242-9C8C-ECB519B092C6}"/>
              </a:ext>
            </a:extLst>
          </p:cNvPr>
          <p:cNvSpPr>
            <a:spLocks noGrp="1"/>
          </p:cNvSpPr>
          <p:nvPr>
            <p:ph idx="1"/>
          </p:nvPr>
        </p:nvSpPr>
        <p:spPr>
          <a:xfrm>
            <a:off x="838200" y="1165861"/>
            <a:ext cx="10515600" cy="4663440"/>
          </a:xfrm>
        </p:spPr>
        <p:txBody>
          <a:bodyPr>
            <a:normAutofit lnSpcReduction="10000"/>
          </a:bodyPr>
          <a:lstStyle/>
          <a:p>
            <a:pPr marL="230400" indent="-230400" algn="just"/>
            <a:r>
              <a:rPr lang="it-IT" sz="3000" b="1" dirty="0">
                <a:solidFill>
                  <a:schemeClr val="accent1">
                    <a:lumMod val="50000"/>
                  </a:schemeClr>
                </a:solidFill>
              </a:rPr>
              <a:t>Aggiunto comma 2-</a:t>
            </a:r>
            <a:r>
              <a:rPr lang="it-IT" sz="3000" b="1" i="1" dirty="0">
                <a:solidFill>
                  <a:schemeClr val="accent1">
                    <a:lumMod val="50000"/>
                  </a:schemeClr>
                </a:solidFill>
              </a:rPr>
              <a:t>bis</a:t>
            </a:r>
            <a:r>
              <a:rPr lang="it-IT" sz="3000" b="1" dirty="0">
                <a:solidFill>
                  <a:schemeClr val="accent1">
                    <a:lumMod val="50000"/>
                  </a:schemeClr>
                </a:solidFill>
              </a:rPr>
              <a:t>.</a:t>
            </a:r>
            <a:r>
              <a:rPr lang="it-IT" sz="3000" dirty="0">
                <a:solidFill>
                  <a:schemeClr val="accent1">
                    <a:lumMod val="50000"/>
                  </a:schemeClr>
                </a:solidFill>
              </a:rPr>
              <a:t> </a:t>
            </a:r>
            <a:r>
              <a:rPr lang="it-IT" sz="3000" b="1" i="0" dirty="0">
                <a:solidFill>
                  <a:schemeClr val="accent1">
                    <a:lumMod val="50000"/>
                  </a:schemeClr>
                </a:solidFill>
                <a:effectLst/>
              </a:rPr>
              <a:t>Se il giudice rigetta la richiesta di giudizio abbreviato di cui all’art. 438, comma 5, l’imputato, ALLA STESSA UDIENZA, può chiedere il giudizio abbreviato ai sensi dell’art. 438, comma 1, l’applicazione della pena ai sensi dell’art. 444 oppure la sospensione del procedimento con messa alla prova.</a:t>
            </a:r>
          </a:p>
          <a:p>
            <a:pPr marL="230400" indent="-230400" algn="just">
              <a:buNone/>
            </a:pPr>
            <a:endParaRPr lang="it-IT" sz="3000" b="0" i="0" dirty="0">
              <a:solidFill>
                <a:schemeClr val="accent1">
                  <a:lumMod val="50000"/>
                </a:schemeClr>
              </a:solidFill>
              <a:effectLst/>
            </a:endParaRPr>
          </a:p>
          <a:p>
            <a:pPr marL="230400" indent="-230400" algn="just"/>
            <a:r>
              <a:rPr lang="it-IT" sz="3000" b="1" dirty="0">
                <a:solidFill>
                  <a:schemeClr val="accent1">
                    <a:lumMod val="50000"/>
                  </a:schemeClr>
                </a:solidFill>
              </a:rPr>
              <a:t>Aggiunto comma 2-</a:t>
            </a:r>
            <a:r>
              <a:rPr lang="it-IT" sz="3000" b="1" i="1" dirty="0">
                <a:solidFill>
                  <a:schemeClr val="accent1">
                    <a:lumMod val="50000"/>
                  </a:schemeClr>
                </a:solidFill>
              </a:rPr>
              <a:t>ter</a:t>
            </a:r>
            <a:r>
              <a:rPr lang="it-IT" sz="3000" b="1" dirty="0">
                <a:solidFill>
                  <a:schemeClr val="accent1">
                    <a:lumMod val="50000"/>
                  </a:schemeClr>
                </a:solidFill>
              </a:rPr>
              <a:t>. </a:t>
            </a:r>
            <a:r>
              <a:rPr lang="it-IT" sz="3000" b="0" i="0" dirty="0">
                <a:solidFill>
                  <a:schemeClr val="accent1">
                    <a:lumMod val="50000"/>
                  </a:schemeClr>
                </a:solidFill>
                <a:effectLst/>
              </a:rPr>
              <a:t>Se non è accolta alcuna richiesta di cui al comma precedente, il giudice rimette le parti al giudice del dibattimento, dandone comunicazione in udienza alle parti presenti o rappresentate.</a:t>
            </a:r>
            <a:endParaRPr lang="it-IT" sz="3000" dirty="0">
              <a:solidFill>
                <a:schemeClr val="accent1">
                  <a:lumMod val="50000"/>
                </a:schemeClr>
              </a:solidFill>
            </a:endParaRPr>
          </a:p>
        </p:txBody>
      </p:sp>
    </p:spTree>
    <p:extLst>
      <p:ext uri="{BB962C8B-B14F-4D97-AF65-F5344CB8AC3E}">
        <p14:creationId xmlns:p14="http://schemas.microsoft.com/office/powerpoint/2010/main" val="700962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FB38BF-59C8-BCDD-EC7A-BBB75DDB389B}"/>
              </a:ext>
            </a:extLst>
          </p:cNvPr>
          <p:cNvSpPr>
            <a:spLocks noGrp="1"/>
          </p:cNvSpPr>
          <p:nvPr>
            <p:ph type="title"/>
          </p:nvPr>
        </p:nvSpPr>
        <p:spPr/>
        <p:txBody>
          <a:bodyPr>
            <a:normAutofit/>
          </a:bodyPr>
          <a:lstStyle/>
          <a:p>
            <a:pPr algn="just"/>
            <a:r>
              <a:rPr lang="it-IT" sz="3600" b="1" u="sng" dirty="0">
                <a:solidFill>
                  <a:schemeClr val="accent1">
                    <a:lumMod val="75000"/>
                  </a:schemeClr>
                </a:solidFill>
                <a:effectLst>
                  <a:outerShdw blurRad="38100" dist="38100" dir="2700000" algn="tl">
                    <a:srgbClr val="000000">
                      <a:alpha val="43137"/>
                    </a:srgbClr>
                  </a:outerShdw>
                </a:effectLst>
                <a:latin typeface="+mn-lt"/>
              </a:rPr>
              <a:t>Aggiunto ART. 458-</a:t>
            </a:r>
            <a:r>
              <a:rPr lang="it-IT" sz="3600" b="1" i="1" u="sng" dirty="0">
                <a:solidFill>
                  <a:schemeClr val="accent1">
                    <a:lumMod val="75000"/>
                  </a:schemeClr>
                </a:solidFill>
                <a:effectLst>
                  <a:outerShdw blurRad="38100" dist="38100" dir="2700000" algn="tl">
                    <a:srgbClr val="000000">
                      <a:alpha val="43137"/>
                    </a:srgbClr>
                  </a:outerShdw>
                </a:effectLst>
                <a:latin typeface="+mn-lt"/>
              </a:rPr>
              <a:t>BIS</a:t>
            </a:r>
            <a:r>
              <a:rPr lang="it-IT" sz="3600" b="1" u="sng" dirty="0">
                <a:solidFill>
                  <a:schemeClr val="accent1">
                    <a:lumMod val="75000"/>
                  </a:schemeClr>
                </a:solidFill>
                <a:effectLst>
                  <a:outerShdw blurRad="38100" dist="38100" dir="2700000" algn="tl">
                    <a:srgbClr val="000000">
                      <a:alpha val="43137"/>
                    </a:srgbClr>
                  </a:outerShdw>
                </a:effectLst>
                <a:latin typeface="+mn-lt"/>
              </a:rPr>
              <a:t>, «RICHIESTA DI APPLICAZIONE DELLA PENA». </a:t>
            </a:r>
          </a:p>
        </p:txBody>
      </p:sp>
      <p:sp>
        <p:nvSpPr>
          <p:cNvPr id="3" name="Segnaposto contenuto 2">
            <a:extLst>
              <a:ext uri="{FF2B5EF4-FFF2-40B4-BE49-F238E27FC236}">
                <a16:creationId xmlns:a16="http://schemas.microsoft.com/office/drawing/2014/main" id="{C1BE9A98-242A-BEFA-F8AE-CA0467BFC5B3}"/>
              </a:ext>
            </a:extLst>
          </p:cNvPr>
          <p:cNvSpPr>
            <a:spLocks noGrp="1"/>
          </p:cNvSpPr>
          <p:nvPr>
            <p:ph idx="1"/>
          </p:nvPr>
        </p:nvSpPr>
        <p:spPr/>
        <p:txBody>
          <a:bodyPr>
            <a:normAutofit lnSpcReduction="10000"/>
          </a:bodyPr>
          <a:lstStyle/>
          <a:p>
            <a:pPr algn="just"/>
            <a:r>
              <a:rPr lang="it-IT" b="1" dirty="0">
                <a:solidFill>
                  <a:schemeClr val="accent1">
                    <a:lumMod val="50000"/>
                  </a:schemeClr>
                </a:solidFill>
              </a:rPr>
              <a:t>Comma 1. </a:t>
            </a:r>
            <a:r>
              <a:rPr lang="it-IT" b="0" i="0" dirty="0">
                <a:solidFill>
                  <a:schemeClr val="accent1">
                    <a:lumMod val="50000"/>
                  </a:schemeClr>
                </a:solidFill>
                <a:effectLst/>
              </a:rPr>
              <a:t>Quando è formulata la richiesta prevista dall’art. 446 il giudice fissa in ogni caso con decreto l’udienza in camera di consiglio  per la decisione, dandone avviso almeno cinque giorni prima al pubblico ministero, all’imputato, al difensore e alla persona offesa.</a:t>
            </a:r>
            <a:endParaRPr lang="it-IT" dirty="0">
              <a:solidFill>
                <a:schemeClr val="accent1">
                  <a:lumMod val="50000"/>
                </a:schemeClr>
              </a:solidFill>
            </a:endParaRPr>
          </a:p>
          <a:p>
            <a:pPr algn="just"/>
            <a:r>
              <a:rPr lang="it-IT" b="1" dirty="0">
                <a:solidFill>
                  <a:schemeClr val="accent1">
                    <a:lumMod val="50000"/>
                  </a:schemeClr>
                </a:solidFill>
              </a:rPr>
              <a:t>Comma 2.</a:t>
            </a:r>
            <a:r>
              <a:rPr lang="it-IT" dirty="0">
                <a:solidFill>
                  <a:schemeClr val="accent1">
                    <a:lumMod val="50000"/>
                  </a:schemeClr>
                </a:solidFill>
              </a:rPr>
              <a:t> </a:t>
            </a:r>
            <a:r>
              <a:rPr lang="it-IT" b="0" i="0" dirty="0">
                <a:solidFill>
                  <a:schemeClr val="accent1">
                    <a:lumMod val="50000"/>
                  </a:schemeClr>
                </a:solidFill>
                <a:effectLst/>
              </a:rPr>
              <a:t>Nel caso di dissenso da parte del PM o di rigetto della richiesta da parte del giudice, l’imputato, nella stessa udienza, può chiedere la sospensione del procedimento con messa alla prova oppure il giudizio abbreviato ai sensi dell’art. 438. Se il giudice dispone il giudizio abbreviato, si applica l’ultimo periodo del comma 2 dell’art. 458. Nel caso di rigetto delle richieste, si applica l’art. 458, comma 2- </a:t>
            </a:r>
            <a:r>
              <a:rPr lang="it-IT" b="0" i="1" dirty="0">
                <a:solidFill>
                  <a:schemeClr val="accent1">
                    <a:lumMod val="50000"/>
                  </a:schemeClr>
                </a:solidFill>
                <a:effectLst/>
              </a:rPr>
              <a:t>ter</a:t>
            </a:r>
            <a:r>
              <a:rPr lang="it-IT" b="0" i="0" dirty="0">
                <a:solidFill>
                  <a:schemeClr val="accent1">
                    <a:lumMod val="50000"/>
                  </a:schemeClr>
                </a:solidFill>
                <a:effectLst/>
              </a:rPr>
              <a:t>.</a:t>
            </a:r>
            <a:endParaRPr lang="it-IT" dirty="0">
              <a:solidFill>
                <a:schemeClr val="accent1">
                  <a:lumMod val="50000"/>
                </a:schemeClr>
              </a:solidFill>
            </a:endParaRPr>
          </a:p>
        </p:txBody>
      </p:sp>
    </p:spTree>
    <p:extLst>
      <p:ext uri="{BB962C8B-B14F-4D97-AF65-F5344CB8AC3E}">
        <p14:creationId xmlns:p14="http://schemas.microsoft.com/office/powerpoint/2010/main" val="3209000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8BD2920-2D2F-8FAC-96D8-00C9C704916A}"/>
              </a:ext>
            </a:extLst>
          </p:cNvPr>
          <p:cNvSpPr>
            <a:spLocks noGrp="1"/>
          </p:cNvSpPr>
          <p:nvPr>
            <p:ph type="title"/>
          </p:nvPr>
        </p:nvSpPr>
        <p:spPr>
          <a:xfrm>
            <a:off x="838200" y="1314746"/>
            <a:ext cx="10515600" cy="743585"/>
          </a:xfrm>
        </p:spPr>
        <p:txBody>
          <a:bodyPr>
            <a:normAutofit/>
          </a:bodyPr>
          <a:lstStyle/>
          <a:p>
            <a:pPr algn="just"/>
            <a:r>
              <a:rPr lang="it-IT" sz="2800" b="1" u="sng" dirty="0">
                <a:solidFill>
                  <a:schemeClr val="accent1">
                    <a:lumMod val="75000"/>
                  </a:schemeClr>
                </a:solidFill>
                <a:effectLst>
                  <a:outerShdw blurRad="38100" dist="38100" dir="2700000" algn="tl">
                    <a:srgbClr val="000000">
                      <a:alpha val="43137"/>
                    </a:srgbClr>
                  </a:outerShdw>
                </a:effectLst>
                <a:latin typeface="+mn-lt"/>
              </a:rPr>
              <a:t>ART. 459, «CASI DI PROCEDIMENTO PER DECRETO».</a:t>
            </a:r>
          </a:p>
        </p:txBody>
      </p:sp>
      <p:sp>
        <p:nvSpPr>
          <p:cNvPr id="3" name="Segnaposto contenuto 2">
            <a:extLst>
              <a:ext uri="{FF2B5EF4-FFF2-40B4-BE49-F238E27FC236}">
                <a16:creationId xmlns:a16="http://schemas.microsoft.com/office/drawing/2014/main" id="{9B661ED8-B001-C8C6-ACF8-6BB83F3D2B1A}"/>
              </a:ext>
            </a:extLst>
          </p:cNvPr>
          <p:cNvSpPr>
            <a:spLocks noGrp="1"/>
          </p:cNvSpPr>
          <p:nvPr>
            <p:ph idx="1"/>
          </p:nvPr>
        </p:nvSpPr>
        <p:spPr>
          <a:xfrm>
            <a:off x="838200" y="2056877"/>
            <a:ext cx="10515600" cy="4260045"/>
          </a:xfrm>
        </p:spPr>
        <p:txBody>
          <a:bodyPr>
            <a:noAutofit/>
          </a:bodyPr>
          <a:lstStyle/>
          <a:p>
            <a:pPr marL="230400" indent="-230400" algn="just"/>
            <a:r>
              <a:rPr lang="it-IT" sz="2600" b="1" dirty="0">
                <a:solidFill>
                  <a:schemeClr val="accent1">
                    <a:lumMod val="50000"/>
                  </a:schemeClr>
                </a:solidFill>
                <a:effectLst/>
              </a:rPr>
              <a:t>Comma 1.</a:t>
            </a:r>
            <a:r>
              <a:rPr lang="it-IT" sz="2600" b="0" dirty="0">
                <a:solidFill>
                  <a:schemeClr val="accent1">
                    <a:lumMod val="50000"/>
                  </a:schemeClr>
                </a:solidFill>
                <a:effectLst/>
              </a:rPr>
              <a:t> Nei procedimenti per reati perseguibili di ufficio ed in quelli perseguibili a querela se questa è stata validamente presentata e se il querelante non ha nella stessa dichiarato di opporvisi, il pubblico ministero, quando ritiene che si debba applicare soltanto una pena pecuniaria, anche se inflitta in sostituzione di una pena detentiva, può presentare al giudice per le indagini preliminari, </a:t>
            </a:r>
            <a:r>
              <a:rPr lang="it-IT" sz="2600" b="1" dirty="0">
                <a:solidFill>
                  <a:schemeClr val="accent2">
                    <a:lumMod val="75000"/>
                  </a:schemeClr>
                </a:solidFill>
                <a:effectLst/>
              </a:rPr>
              <a:t>ENTRO UN ANNO </a:t>
            </a:r>
            <a:r>
              <a:rPr lang="it-IT" sz="2600" b="0" dirty="0">
                <a:solidFill>
                  <a:schemeClr val="accent1">
                    <a:lumMod val="50000"/>
                  </a:schemeClr>
                </a:solidFill>
                <a:effectLst/>
              </a:rPr>
              <a:t>dalla data in cui il nome della persona alla quale il reato è attribuito è iscritto nel registro delle notizie di reato e previa trasmissione del fascicolo, richiesta motivata di emissione del decreto penale di condanna, indicando la misura della pena.  </a:t>
            </a:r>
          </a:p>
          <a:p>
            <a:pPr marL="230400" indent="-230400" algn="just">
              <a:buNone/>
            </a:pPr>
            <a:r>
              <a:rPr lang="it-IT" sz="2600" dirty="0">
                <a:solidFill>
                  <a:schemeClr val="accent1">
                    <a:lumMod val="50000"/>
                  </a:schemeClr>
                </a:solidFill>
                <a:sym typeface="Wingdings" panose="05000000000000000000" pitchFamily="2" charset="2"/>
              </a:rPr>
              <a:t> Termine modificato in UN ANNO anche nell’art. 64, D.lgs. 8.06.2001, n. 231. </a:t>
            </a:r>
            <a:endParaRPr lang="it-IT" sz="2600" dirty="0">
              <a:solidFill>
                <a:schemeClr val="accent1">
                  <a:lumMod val="50000"/>
                </a:schemeClr>
              </a:solidFill>
            </a:endParaRPr>
          </a:p>
        </p:txBody>
      </p:sp>
      <p:sp>
        <p:nvSpPr>
          <p:cNvPr id="5" name="CasellaDiTesto 4">
            <a:extLst>
              <a:ext uri="{FF2B5EF4-FFF2-40B4-BE49-F238E27FC236}">
                <a16:creationId xmlns:a16="http://schemas.microsoft.com/office/drawing/2014/main" id="{6BC4F228-484F-81AF-B069-980B38C3BB61}"/>
              </a:ext>
            </a:extLst>
          </p:cNvPr>
          <p:cNvSpPr txBox="1"/>
          <p:nvPr/>
        </p:nvSpPr>
        <p:spPr>
          <a:xfrm>
            <a:off x="838200" y="541078"/>
            <a:ext cx="9490788" cy="584775"/>
          </a:xfrm>
          <a:prstGeom prst="rect">
            <a:avLst/>
          </a:prstGeom>
          <a:noFill/>
        </p:spPr>
        <p:txBody>
          <a:bodyPr wrap="square">
            <a:spAutoFit/>
          </a:bodyPr>
          <a:lstStyle/>
          <a:p>
            <a:pPr algn="just"/>
            <a:r>
              <a:rPr lang="it-IT" sz="3200" b="1" u="sng" dirty="0">
                <a:solidFill>
                  <a:schemeClr val="accent2">
                    <a:lumMod val="75000"/>
                  </a:schemeClr>
                </a:solidFill>
                <a:effectLst>
                  <a:outerShdw blurRad="38100" dist="38100" dir="2700000" algn="tl">
                    <a:srgbClr val="000000">
                      <a:alpha val="43137"/>
                    </a:srgbClr>
                  </a:outerShdw>
                </a:effectLst>
                <a:latin typeface="+mn-lt"/>
              </a:rPr>
              <a:t>IL PROCEDIMENTO PER DECRETO, Titolo V, Libro VI.. </a:t>
            </a:r>
            <a:endParaRPr lang="it-IT" sz="3200" dirty="0">
              <a:solidFill>
                <a:schemeClr val="accent2">
                  <a:lumMod val="75000"/>
                </a:schemeClr>
              </a:solidFill>
            </a:endParaRPr>
          </a:p>
        </p:txBody>
      </p:sp>
      <p:sp>
        <p:nvSpPr>
          <p:cNvPr id="7" name="CasellaDiTesto 6">
            <a:extLst>
              <a:ext uri="{FF2B5EF4-FFF2-40B4-BE49-F238E27FC236}">
                <a16:creationId xmlns:a16="http://schemas.microsoft.com/office/drawing/2014/main" id="{A59EAF9F-291E-36EB-2500-DBABBF860FB6}"/>
              </a:ext>
            </a:extLst>
          </p:cNvPr>
          <p:cNvSpPr txBox="1"/>
          <p:nvPr/>
        </p:nvSpPr>
        <p:spPr>
          <a:xfrm>
            <a:off x="10196027" y="6216620"/>
            <a:ext cx="1327279" cy="461665"/>
          </a:xfrm>
          <a:prstGeom prst="rect">
            <a:avLst/>
          </a:prstGeom>
          <a:noFill/>
        </p:spPr>
        <p:txBody>
          <a:bodyPr wrap="square">
            <a:spAutoFit/>
          </a:bodyPr>
          <a:lstStyle/>
          <a:p>
            <a:r>
              <a:rPr lang="it-IT" sz="2400" dirty="0">
                <a:solidFill>
                  <a:schemeClr val="accent1">
                    <a:lumMod val="50000"/>
                  </a:schemeClr>
                </a:solidFill>
              </a:rPr>
              <a:t>Segue…</a:t>
            </a:r>
          </a:p>
        </p:txBody>
      </p:sp>
    </p:spTree>
    <p:extLst>
      <p:ext uri="{BB962C8B-B14F-4D97-AF65-F5344CB8AC3E}">
        <p14:creationId xmlns:p14="http://schemas.microsoft.com/office/powerpoint/2010/main" val="2064211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BB6C1D5-E36E-F260-9215-B626079E1617}"/>
              </a:ext>
            </a:extLst>
          </p:cNvPr>
          <p:cNvSpPr>
            <a:spLocks noGrp="1"/>
          </p:cNvSpPr>
          <p:nvPr>
            <p:ph idx="1"/>
          </p:nvPr>
        </p:nvSpPr>
        <p:spPr>
          <a:xfrm>
            <a:off x="838200" y="643812"/>
            <a:ext cx="10515600" cy="5850294"/>
          </a:xfrm>
        </p:spPr>
        <p:txBody>
          <a:bodyPr>
            <a:noAutofit/>
          </a:bodyPr>
          <a:lstStyle/>
          <a:p>
            <a:pPr algn="just">
              <a:lnSpc>
                <a:spcPct val="100000"/>
              </a:lnSpc>
              <a:spcBef>
                <a:spcPts val="900"/>
              </a:spcBef>
            </a:pPr>
            <a:r>
              <a:rPr lang="it-IT" sz="2500" b="1" dirty="0">
                <a:solidFill>
                  <a:schemeClr val="accent1">
                    <a:lumMod val="50000"/>
                  </a:schemeClr>
                </a:solidFill>
              </a:rPr>
              <a:t>Comma 1-</a:t>
            </a:r>
            <a:r>
              <a:rPr lang="it-IT" sz="2500" b="1" i="1" dirty="0">
                <a:solidFill>
                  <a:schemeClr val="accent1">
                    <a:lumMod val="50000"/>
                  </a:schemeClr>
                </a:solidFill>
              </a:rPr>
              <a:t>bis</a:t>
            </a:r>
            <a:r>
              <a:rPr lang="it-IT" sz="2500" dirty="0">
                <a:solidFill>
                  <a:schemeClr val="accent1">
                    <a:lumMod val="50000"/>
                  </a:schemeClr>
                </a:solidFill>
              </a:rPr>
              <a:t>. </a:t>
            </a:r>
            <a:r>
              <a:rPr lang="it-IT" sz="2500" b="0" dirty="0">
                <a:solidFill>
                  <a:schemeClr val="accent1">
                    <a:lumMod val="50000"/>
                  </a:schemeClr>
                </a:solidFill>
                <a:effectLst/>
              </a:rPr>
              <a:t>Nel caso di irrogazione di una pena pecuniaria in sostituzione di una pena detentiva, il giudice, per determinare l’ammontare della pena pecuniaria, individua il valore giornaliero al quale può essere assoggettato l’imputato e lo moltiplica per i giorni di pena detentiva. </a:t>
            </a:r>
            <a:r>
              <a:rPr lang="it-IT" sz="2500" b="1" dirty="0">
                <a:solidFill>
                  <a:schemeClr val="accent1">
                    <a:lumMod val="50000"/>
                  </a:schemeClr>
                </a:solidFill>
                <a:effectLst/>
              </a:rPr>
              <a:t>Il valore giornaliero non può essere inferiore a 5 euro e superiore a 250 euro </a:t>
            </a:r>
            <a:r>
              <a:rPr lang="it-IT" sz="2500" b="0" dirty="0">
                <a:solidFill>
                  <a:schemeClr val="accent1">
                    <a:lumMod val="50000"/>
                  </a:schemeClr>
                </a:solidFill>
                <a:effectLst/>
              </a:rPr>
              <a:t>e corrisponde alla quota di reddito giornaliero che può essere impiegata per il pagamento della pena pecuniaria, </a:t>
            </a:r>
            <a:r>
              <a:rPr lang="it-IT" sz="2500" b="1" dirty="0">
                <a:solidFill>
                  <a:schemeClr val="accent1">
                    <a:lumMod val="50000"/>
                  </a:schemeClr>
                </a:solidFill>
                <a:effectLst/>
              </a:rPr>
              <a:t>tenendo conto delle complessive condizioni economiche, patrimoniali e di vita dell’imputato e del suo nucleo familiare</a:t>
            </a:r>
            <a:r>
              <a:rPr lang="it-IT" sz="2500" b="0" dirty="0">
                <a:solidFill>
                  <a:schemeClr val="accent1">
                    <a:lumMod val="50000"/>
                  </a:schemeClr>
                </a:solidFill>
                <a:effectLst/>
              </a:rPr>
              <a:t>. Alla pena pecuniaria irrogata in sostituzione della pena detentiva si applica l’articolo 133-</a:t>
            </a:r>
            <a:r>
              <a:rPr lang="it-IT" sz="2500" b="0" i="1" dirty="0">
                <a:solidFill>
                  <a:schemeClr val="accent1">
                    <a:lumMod val="50000"/>
                  </a:schemeClr>
                </a:solidFill>
                <a:effectLst/>
              </a:rPr>
              <a:t>ter </a:t>
            </a:r>
            <a:r>
              <a:rPr lang="it-IT" sz="2500" b="0" dirty="0">
                <a:solidFill>
                  <a:schemeClr val="accent1">
                    <a:lumMod val="50000"/>
                  </a:schemeClr>
                </a:solidFill>
                <a:effectLst/>
              </a:rPr>
              <a:t>c.p. Entro gli stessi limiti, </a:t>
            </a:r>
            <a:r>
              <a:rPr lang="it-IT" sz="2500" b="1" dirty="0">
                <a:solidFill>
                  <a:schemeClr val="accent1">
                    <a:lumMod val="50000"/>
                  </a:schemeClr>
                </a:solidFill>
                <a:effectLst/>
              </a:rPr>
              <a:t>la pena detentiva può essere sostituita altresì con il lavoro di pubblica utilità </a:t>
            </a:r>
            <a:r>
              <a:rPr lang="it-IT" sz="2500" b="0" dirty="0">
                <a:solidFill>
                  <a:schemeClr val="accent1">
                    <a:lumMod val="50000"/>
                  </a:schemeClr>
                </a:solidFill>
                <a:effectLst/>
              </a:rPr>
              <a:t>di cui all’articolo 56-</a:t>
            </a:r>
            <a:r>
              <a:rPr lang="it-IT" sz="2500" b="0" i="1" dirty="0">
                <a:solidFill>
                  <a:schemeClr val="accent1">
                    <a:lumMod val="50000"/>
                  </a:schemeClr>
                </a:solidFill>
                <a:effectLst/>
              </a:rPr>
              <a:t>bis</a:t>
            </a:r>
            <a:r>
              <a:rPr lang="it-IT" sz="2500" b="0" dirty="0">
                <a:solidFill>
                  <a:schemeClr val="accent1">
                    <a:lumMod val="50000"/>
                  </a:schemeClr>
                </a:solidFill>
                <a:effectLst/>
              </a:rPr>
              <a:t> della legge 24 novembre 1981, n. 689, </a:t>
            </a:r>
            <a:r>
              <a:rPr lang="it-IT" sz="2500" b="1" dirty="0">
                <a:solidFill>
                  <a:schemeClr val="accent1">
                    <a:lumMod val="50000"/>
                  </a:schemeClr>
                </a:solidFill>
                <a:effectLst/>
              </a:rPr>
              <a:t>se l’indagato, prima dell’esercizio dell’azione penale, ne fa richiesta al pubblico ministero, presentando il programma di trattamento elaborato dall’ufficio di esecuzione penale esterna con la relativa dichiarazione di disponibilità dell’ente</a:t>
            </a:r>
            <a:r>
              <a:rPr lang="it-IT" sz="2500" b="0" dirty="0">
                <a:solidFill>
                  <a:schemeClr val="accent1">
                    <a:lumMod val="50000"/>
                  </a:schemeClr>
                </a:solidFill>
                <a:effectLst/>
              </a:rPr>
              <a:t>.</a:t>
            </a:r>
            <a:endParaRPr lang="it-IT" sz="2500" dirty="0">
              <a:solidFill>
                <a:schemeClr val="accent1">
                  <a:lumMod val="50000"/>
                </a:schemeClr>
              </a:solidFill>
            </a:endParaRPr>
          </a:p>
        </p:txBody>
      </p:sp>
      <p:sp>
        <p:nvSpPr>
          <p:cNvPr id="5" name="CasellaDiTesto 4">
            <a:extLst>
              <a:ext uri="{FF2B5EF4-FFF2-40B4-BE49-F238E27FC236}">
                <a16:creationId xmlns:a16="http://schemas.microsoft.com/office/drawing/2014/main" id="{D38D9179-A052-664B-B4EF-07DE91E5799E}"/>
              </a:ext>
            </a:extLst>
          </p:cNvPr>
          <p:cNvSpPr txBox="1"/>
          <p:nvPr/>
        </p:nvSpPr>
        <p:spPr>
          <a:xfrm>
            <a:off x="10363977" y="6270968"/>
            <a:ext cx="1345940" cy="446276"/>
          </a:xfrm>
          <a:prstGeom prst="rect">
            <a:avLst/>
          </a:prstGeom>
          <a:noFill/>
        </p:spPr>
        <p:txBody>
          <a:bodyPr wrap="square">
            <a:spAutoFit/>
          </a:bodyPr>
          <a:lstStyle/>
          <a:p>
            <a:r>
              <a:rPr lang="it-IT" sz="2300" dirty="0">
                <a:solidFill>
                  <a:schemeClr val="accent1">
                    <a:lumMod val="50000"/>
                  </a:schemeClr>
                </a:solidFill>
              </a:rPr>
              <a:t>Segue…</a:t>
            </a:r>
          </a:p>
        </p:txBody>
      </p:sp>
    </p:spTree>
    <p:extLst>
      <p:ext uri="{BB962C8B-B14F-4D97-AF65-F5344CB8AC3E}">
        <p14:creationId xmlns:p14="http://schemas.microsoft.com/office/powerpoint/2010/main" val="2295404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FFC59F4-5817-5F51-A6EE-0F74797EE8D0}"/>
              </a:ext>
            </a:extLst>
          </p:cNvPr>
          <p:cNvSpPr>
            <a:spLocks noGrp="1"/>
          </p:cNvSpPr>
          <p:nvPr>
            <p:ph idx="1"/>
          </p:nvPr>
        </p:nvSpPr>
        <p:spPr>
          <a:xfrm>
            <a:off x="725455" y="503386"/>
            <a:ext cx="10741090" cy="5851227"/>
          </a:xfrm>
        </p:spPr>
        <p:txBody>
          <a:bodyPr>
            <a:noAutofit/>
          </a:bodyPr>
          <a:lstStyle/>
          <a:p>
            <a:pPr algn="just">
              <a:lnSpc>
                <a:spcPct val="100000"/>
              </a:lnSpc>
              <a:spcBef>
                <a:spcPts val="900"/>
              </a:spcBef>
            </a:pPr>
            <a:r>
              <a:rPr lang="it-IT" sz="2700" b="1" dirty="0">
                <a:solidFill>
                  <a:schemeClr val="accent1">
                    <a:lumMod val="50000"/>
                  </a:schemeClr>
                </a:solidFill>
                <a:effectLst/>
              </a:rPr>
              <a:t>Aggiunto comma </a:t>
            </a:r>
            <a:r>
              <a:rPr lang="it-IT" sz="2700" b="1" i="1" dirty="0">
                <a:solidFill>
                  <a:schemeClr val="accent1">
                    <a:lumMod val="50000"/>
                  </a:schemeClr>
                </a:solidFill>
                <a:effectLst/>
              </a:rPr>
              <a:t>1-ter.</a:t>
            </a:r>
            <a:r>
              <a:rPr lang="it-IT" sz="2700" b="0" i="1" dirty="0">
                <a:solidFill>
                  <a:schemeClr val="accent1">
                    <a:lumMod val="50000"/>
                  </a:schemeClr>
                </a:solidFill>
                <a:effectLst/>
              </a:rPr>
              <a:t> </a:t>
            </a:r>
            <a:r>
              <a:rPr lang="it-IT" sz="2700" b="0" dirty="0">
                <a:solidFill>
                  <a:schemeClr val="accent1">
                    <a:lumMod val="50000"/>
                  </a:schemeClr>
                </a:solidFill>
                <a:effectLst/>
              </a:rPr>
              <a:t>Quando è stato emesso decreto penale di condanna a pena pecuniaria sostitutiva di una pena detentiva, l’imputato, personalmente o a mezzo di procuratore speciale, </a:t>
            </a:r>
            <a:r>
              <a:rPr lang="it-IT" sz="2700" b="1" dirty="0">
                <a:solidFill>
                  <a:schemeClr val="accent1">
                    <a:lumMod val="50000"/>
                  </a:schemeClr>
                </a:solidFill>
                <a:effectLst/>
              </a:rPr>
              <a:t>nel termine di 15 GIORNI dalla notificazione del decreto</a:t>
            </a:r>
            <a:r>
              <a:rPr lang="it-IT" sz="2700" b="0" dirty="0">
                <a:solidFill>
                  <a:schemeClr val="accent1">
                    <a:lumMod val="50000"/>
                  </a:schemeClr>
                </a:solidFill>
                <a:effectLst/>
              </a:rPr>
              <a:t>, </a:t>
            </a:r>
            <a:r>
              <a:rPr lang="it-IT" sz="2700" b="1" dirty="0">
                <a:solidFill>
                  <a:schemeClr val="accent1">
                    <a:lumMod val="50000"/>
                  </a:schemeClr>
                </a:solidFill>
                <a:effectLst/>
              </a:rPr>
              <a:t>può chiedere la sostituzione della pena detentiva con il lavoro di pubblica utilità </a:t>
            </a:r>
            <a:r>
              <a:rPr lang="it-IT" sz="2700" b="0" dirty="0">
                <a:solidFill>
                  <a:schemeClr val="accent1">
                    <a:lumMod val="50000"/>
                  </a:schemeClr>
                </a:solidFill>
                <a:effectLst/>
              </a:rPr>
              <a:t>di cui all’art. 56-</a:t>
            </a:r>
            <a:r>
              <a:rPr lang="it-IT" sz="2700" b="0" i="1" dirty="0">
                <a:solidFill>
                  <a:schemeClr val="accent1">
                    <a:lumMod val="50000"/>
                  </a:schemeClr>
                </a:solidFill>
                <a:effectLst/>
              </a:rPr>
              <a:t>bis</a:t>
            </a:r>
            <a:r>
              <a:rPr lang="it-IT" sz="2700" b="0" dirty="0">
                <a:solidFill>
                  <a:schemeClr val="accent1">
                    <a:lumMod val="50000"/>
                  </a:schemeClr>
                </a:solidFill>
                <a:effectLst/>
              </a:rPr>
              <a:t> della legge 24 novembre 1981, n. 689, senza formulare l’atto di opposizione. </a:t>
            </a:r>
            <a:r>
              <a:rPr lang="it-IT" sz="2700" b="1" dirty="0">
                <a:solidFill>
                  <a:schemeClr val="accent1">
                    <a:lumMod val="50000"/>
                  </a:schemeClr>
                </a:solidFill>
                <a:effectLst/>
              </a:rPr>
              <a:t>Con l’istanza, l’imputato può chiedere un termine di 60 GIORNI per depositare la dichiarazione di disponibilità dell’ente o dell’associazione di cui all’articolo 56-</a:t>
            </a:r>
            <a:r>
              <a:rPr lang="it-IT" sz="2700" b="1" i="1" dirty="0">
                <a:solidFill>
                  <a:schemeClr val="accent1">
                    <a:lumMod val="50000"/>
                  </a:schemeClr>
                </a:solidFill>
                <a:effectLst/>
              </a:rPr>
              <a:t>bis</a:t>
            </a:r>
            <a:r>
              <a:rPr lang="it-IT" sz="2700" b="1" dirty="0">
                <a:solidFill>
                  <a:schemeClr val="accent1">
                    <a:lumMod val="50000"/>
                  </a:schemeClr>
                </a:solidFill>
                <a:effectLst/>
              </a:rPr>
              <a:t>, primo comma, e il programma dell’ufficio di esecuzione penale esterna</a:t>
            </a:r>
            <a:r>
              <a:rPr lang="it-IT" sz="2700" b="0" dirty="0">
                <a:solidFill>
                  <a:schemeClr val="accent1">
                    <a:lumMod val="50000"/>
                  </a:schemeClr>
                </a:solidFill>
                <a:effectLst/>
              </a:rPr>
              <a:t>. Trascorso detto termine, il giudice che ha emesso il decreto di condanna può operare la sostituzione della pena detentiva con il lavoro di pubblica utilità. In difetto dei presupposti, il giudice respinge la richiesta ed emette decreto di giudizio immediato.</a:t>
            </a:r>
            <a:endParaRPr lang="it-IT" sz="2700" dirty="0">
              <a:solidFill>
                <a:schemeClr val="accent1">
                  <a:lumMod val="50000"/>
                </a:schemeClr>
              </a:solidFill>
            </a:endParaRPr>
          </a:p>
        </p:txBody>
      </p:sp>
    </p:spTree>
    <p:extLst>
      <p:ext uri="{BB962C8B-B14F-4D97-AF65-F5344CB8AC3E}">
        <p14:creationId xmlns:p14="http://schemas.microsoft.com/office/powerpoint/2010/main" val="3667815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5AD386-C889-1CFE-8676-6B5889361D38}"/>
              </a:ext>
            </a:extLst>
          </p:cNvPr>
          <p:cNvSpPr>
            <a:spLocks noGrp="1"/>
          </p:cNvSpPr>
          <p:nvPr>
            <p:ph type="title"/>
          </p:nvPr>
        </p:nvSpPr>
        <p:spPr>
          <a:xfrm>
            <a:off x="838200" y="341772"/>
            <a:ext cx="10515600" cy="497984"/>
          </a:xfrm>
        </p:spPr>
        <p:txBody>
          <a:bodyPr>
            <a:normAutofit/>
          </a:bodyPr>
          <a:lstStyle/>
          <a:p>
            <a:pPr algn="just"/>
            <a:r>
              <a:rPr lang="it-IT" sz="2800" b="1" u="sng" dirty="0">
                <a:solidFill>
                  <a:schemeClr val="accent1">
                    <a:lumMod val="75000"/>
                  </a:schemeClr>
                </a:solidFill>
                <a:effectLst>
                  <a:outerShdw blurRad="38100" dist="38100" dir="2700000" algn="tl">
                    <a:srgbClr val="000000">
                      <a:alpha val="43137"/>
                    </a:srgbClr>
                  </a:outerShdw>
                </a:effectLst>
                <a:latin typeface="+mn-lt"/>
              </a:rPr>
              <a:t>ART. 460, «REQUISITI DEL DECRETO DI CONDANNA». </a:t>
            </a:r>
          </a:p>
        </p:txBody>
      </p:sp>
      <p:sp>
        <p:nvSpPr>
          <p:cNvPr id="3" name="Segnaposto contenuto 2">
            <a:extLst>
              <a:ext uri="{FF2B5EF4-FFF2-40B4-BE49-F238E27FC236}">
                <a16:creationId xmlns:a16="http://schemas.microsoft.com/office/drawing/2014/main" id="{E94FDB67-88CE-B309-B7A5-C75BBBAAA66D}"/>
              </a:ext>
            </a:extLst>
          </p:cNvPr>
          <p:cNvSpPr>
            <a:spLocks noGrp="1"/>
          </p:cNvSpPr>
          <p:nvPr>
            <p:ph idx="1"/>
          </p:nvPr>
        </p:nvSpPr>
        <p:spPr>
          <a:xfrm>
            <a:off x="838200" y="940449"/>
            <a:ext cx="10515600" cy="5575779"/>
          </a:xfrm>
        </p:spPr>
        <p:txBody>
          <a:bodyPr>
            <a:noAutofit/>
          </a:bodyPr>
          <a:lstStyle/>
          <a:p>
            <a:pPr algn="just">
              <a:spcBef>
                <a:spcPts val="900"/>
              </a:spcBef>
            </a:pPr>
            <a:r>
              <a:rPr lang="it-IT" sz="2300" b="1" dirty="0">
                <a:solidFill>
                  <a:schemeClr val="accent1">
                    <a:lumMod val="50000"/>
                  </a:schemeClr>
                </a:solidFill>
              </a:rPr>
              <a:t>Comma 1. </a:t>
            </a:r>
            <a:r>
              <a:rPr lang="it-IT" sz="2300" dirty="0">
                <a:solidFill>
                  <a:schemeClr val="accent1">
                    <a:lumMod val="50000"/>
                  </a:schemeClr>
                </a:solidFill>
              </a:rPr>
              <a:t>[…] </a:t>
            </a:r>
            <a:r>
              <a:rPr lang="it-IT" sz="2300" b="1" dirty="0">
                <a:solidFill>
                  <a:schemeClr val="accent1">
                    <a:lumMod val="50000"/>
                  </a:schemeClr>
                </a:solidFill>
              </a:rPr>
              <a:t>lett. d) </a:t>
            </a:r>
            <a:r>
              <a:rPr lang="it-IT" sz="2300" dirty="0">
                <a:solidFill>
                  <a:schemeClr val="accent1">
                    <a:lumMod val="50000"/>
                  </a:schemeClr>
                </a:solidFill>
              </a:rPr>
              <a:t>il dispositivo, con l’indicazione specifica della riduzione di un quinto della pena pecuniaria nel caso previsto dalla lettera h-</a:t>
            </a:r>
            <a:r>
              <a:rPr lang="it-IT" sz="2300" i="1" dirty="0">
                <a:solidFill>
                  <a:schemeClr val="accent1">
                    <a:lumMod val="50000"/>
                  </a:schemeClr>
                </a:solidFill>
              </a:rPr>
              <a:t>ter</a:t>
            </a:r>
            <a:r>
              <a:rPr lang="it-IT" sz="2300" dirty="0">
                <a:solidFill>
                  <a:schemeClr val="accent1">
                    <a:lumMod val="50000"/>
                  </a:schemeClr>
                </a:solidFill>
              </a:rPr>
              <a:t>); […] </a:t>
            </a:r>
            <a:r>
              <a:rPr lang="it-IT" sz="2300" b="1" dirty="0">
                <a:solidFill>
                  <a:schemeClr val="accent1">
                    <a:lumMod val="50000"/>
                  </a:schemeClr>
                </a:solidFill>
              </a:rPr>
              <a:t>aggiunta lett. h-</a:t>
            </a:r>
            <a:r>
              <a:rPr lang="it-IT" sz="2300" b="1" i="1" dirty="0">
                <a:solidFill>
                  <a:schemeClr val="accent1">
                    <a:lumMod val="50000"/>
                  </a:schemeClr>
                </a:solidFill>
              </a:rPr>
              <a:t>bis</a:t>
            </a:r>
            <a:r>
              <a:rPr lang="it-IT" sz="2300" b="1" dirty="0">
                <a:solidFill>
                  <a:schemeClr val="accent1">
                    <a:lumMod val="50000"/>
                  </a:schemeClr>
                </a:solidFill>
              </a:rPr>
              <a:t>) </a:t>
            </a:r>
            <a:r>
              <a:rPr lang="it-IT" sz="2300" dirty="0">
                <a:solidFill>
                  <a:schemeClr val="accent1">
                    <a:lumMod val="50000"/>
                  </a:schemeClr>
                </a:solidFill>
              </a:rPr>
              <a:t>l’avviso all’imputato delle facoltà di accedere ai programmi di giustizia riparativa; </a:t>
            </a:r>
            <a:r>
              <a:rPr lang="it-IT" sz="2300" b="1" dirty="0">
                <a:solidFill>
                  <a:schemeClr val="accent1">
                    <a:lumMod val="50000"/>
                  </a:schemeClr>
                </a:solidFill>
              </a:rPr>
              <a:t>aggiunta lett. h-</a:t>
            </a:r>
            <a:r>
              <a:rPr lang="it-IT" sz="2300" b="1" i="1" dirty="0">
                <a:solidFill>
                  <a:schemeClr val="accent1">
                    <a:lumMod val="50000"/>
                  </a:schemeClr>
                </a:solidFill>
              </a:rPr>
              <a:t>ter</a:t>
            </a:r>
            <a:r>
              <a:rPr lang="it-IT" sz="2300" b="1" dirty="0">
                <a:solidFill>
                  <a:schemeClr val="accent1">
                    <a:lumMod val="50000"/>
                  </a:schemeClr>
                </a:solidFill>
              </a:rPr>
              <a:t>) </a:t>
            </a:r>
            <a:r>
              <a:rPr lang="it-IT" sz="2300" dirty="0">
                <a:solidFill>
                  <a:schemeClr val="accent1">
                    <a:lumMod val="50000"/>
                  </a:schemeClr>
                </a:solidFill>
              </a:rPr>
              <a:t>l’avviso che può essere effettuato il pagamento della pena pecuniaria in misura ridotta di un quinto, nel termine di quindici giorni dalla notificazione del decreto, con rinuncia all’opposizione.</a:t>
            </a:r>
          </a:p>
          <a:p>
            <a:pPr algn="just">
              <a:spcBef>
                <a:spcPts val="900"/>
              </a:spcBef>
            </a:pPr>
            <a:r>
              <a:rPr lang="it-IT" sz="2300" b="1" dirty="0">
                <a:solidFill>
                  <a:schemeClr val="accent1">
                    <a:lumMod val="50000"/>
                  </a:schemeClr>
                </a:solidFill>
              </a:rPr>
              <a:t>Comma 5. </a:t>
            </a:r>
            <a:r>
              <a:rPr lang="it-IT" sz="2300" dirty="0">
                <a:solidFill>
                  <a:schemeClr val="accent1">
                    <a:lumMod val="50000"/>
                  </a:schemeClr>
                </a:solidFill>
              </a:rPr>
              <a:t>Il decreto penale di condanna non comporta la condanna delle spese del procedimento, né l’applicazione di pene accessorie. </a:t>
            </a:r>
            <a:r>
              <a:rPr lang="it-IT" sz="2300" b="1" dirty="0">
                <a:solidFill>
                  <a:schemeClr val="accent1">
                    <a:lumMod val="50000"/>
                  </a:schemeClr>
                </a:solidFill>
              </a:rPr>
              <a:t>Nel termine di 15 GIORNI dalla notifica del decreto il condannato può effettuare il PAGAMENTO della sanzione nella MISURA RIDOTTA DI UN QUINTO, con rinuncia all’opposizione</a:t>
            </a:r>
            <a:r>
              <a:rPr lang="it-IT" sz="2300" dirty="0">
                <a:solidFill>
                  <a:schemeClr val="accent1">
                    <a:lumMod val="50000"/>
                  </a:schemeClr>
                </a:solidFill>
              </a:rPr>
              <a:t>. Il decreto, anche se divenuto esecutivo non ha efficacia di giudicato nel giudizio civile o amministrativo. Il reato è estinto se il condannato ha pagato la pena pecuniaria e, nel termine di cinque anni, quando il decreto concerne un delitto, ovvero di due anni quanto il decreto concerne una contravvenzione, non commette un delitto ovvero una contravvenzione della stessa indole. In questo caso si estingue ogni effetto penale e la condanna non è comunque di ostacolo alla concessione di una successiva sospensione condizionale della pena. </a:t>
            </a:r>
          </a:p>
        </p:txBody>
      </p:sp>
    </p:spTree>
    <p:extLst>
      <p:ext uri="{BB962C8B-B14F-4D97-AF65-F5344CB8AC3E}">
        <p14:creationId xmlns:p14="http://schemas.microsoft.com/office/powerpoint/2010/main" val="1388528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5CCC75-9715-5AA5-21C3-5AF351323203}"/>
              </a:ext>
            </a:extLst>
          </p:cNvPr>
          <p:cNvSpPr>
            <a:spLocks noGrp="1"/>
          </p:cNvSpPr>
          <p:nvPr>
            <p:ph type="title"/>
          </p:nvPr>
        </p:nvSpPr>
        <p:spPr>
          <a:xfrm>
            <a:off x="838200" y="579729"/>
            <a:ext cx="10515600" cy="614589"/>
          </a:xfrm>
        </p:spPr>
        <p:txBody>
          <a:bodyPr>
            <a:normAutofit/>
          </a:bodyPr>
          <a:lstStyle/>
          <a:p>
            <a:r>
              <a:rPr lang="it-IT" sz="2800" b="1" u="sng" dirty="0">
                <a:solidFill>
                  <a:schemeClr val="accent1">
                    <a:lumMod val="75000"/>
                  </a:schemeClr>
                </a:solidFill>
                <a:effectLst>
                  <a:outerShdw blurRad="38100" dist="38100" dir="2700000" algn="tl">
                    <a:srgbClr val="000000">
                      <a:alpha val="43137"/>
                    </a:srgbClr>
                  </a:outerShdw>
                </a:effectLst>
                <a:latin typeface="+mn-lt"/>
              </a:rPr>
              <a:t>ART. 461, «OPPOSIZIONE». </a:t>
            </a:r>
          </a:p>
        </p:txBody>
      </p:sp>
      <p:sp>
        <p:nvSpPr>
          <p:cNvPr id="3" name="Segnaposto contenuto 2">
            <a:extLst>
              <a:ext uri="{FF2B5EF4-FFF2-40B4-BE49-F238E27FC236}">
                <a16:creationId xmlns:a16="http://schemas.microsoft.com/office/drawing/2014/main" id="{E5F81C64-FEDC-3393-910B-4E2C5ACF1CA6}"/>
              </a:ext>
            </a:extLst>
          </p:cNvPr>
          <p:cNvSpPr>
            <a:spLocks noGrp="1"/>
          </p:cNvSpPr>
          <p:nvPr>
            <p:ph idx="1"/>
          </p:nvPr>
        </p:nvSpPr>
        <p:spPr>
          <a:xfrm>
            <a:off x="838200" y="1295627"/>
            <a:ext cx="10515600" cy="2324651"/>
          </a:xfrm>
        </p:spPr>
        <p:txBody>
          <a:bodyPr>
            <a:normAutofit lnSpcReduction="10000"/>
          </a:bodyPr>
          <a:lstStyle/>
          <a:p>
            <a:pPr algn="just">
              <a:spcBef>
                <a:spcPts val="900"/>
              </a:spcBef>
            </a:pPr>
            <a:r>
              <a:rPr lang="it-IT" sz="2600" b="1" dirty="0">
                <a:solidFill>
                  <a:schemeClr val="accent1">
                    <a:lumMod val="50000"/>
                  </a:schemeClr>
                </a:solidFill>
              </a:rPr>
              <a:t>Comma 1. </a:t>
            </a:r>
            <a:r>
              <a:rPr lang="it-IT" sz="2600" dirty="0">
                <a:solidFill>
                  <a:schemeClr val="accent1">
                    <a:lumMod val="50000"/>
                  </a:schemeClr>
                </a:solidFill>
              </a:rPr>
              <a:t>Nel termine di 15 giorni dalla notificazione del decreto, l’imputato e la persona civilmente obbligata per la pena pecuniaria, personalmente o a mezzo del difensore eventualmente nominato, possono proporre opposizione </a:t>
            </a:r>
            <a:r>
              <a:rPr lang="it-IT" sz="2600" b="1" dirty="0">
                <a:solidFill>
                  <a:schemeClr val="accent1">
                    <a:lumMod val="50000"/>
                  </a:schemeClr>
                </a:solidFill>
              </a:rPr>
              <a:t>con le forme previste dall’art. 582 </a:t>
            </a:r>
            <a:r>
              <a:rPr lang="it-IT" sz="2600" dirty="0">
                <a:solidFill>
                  <a:schemeClr val="accent1">
                    <a:lumMod val="50000"/>
                  </a:schemeClr>
                </a:solidFill>
              </a:rPr>
              <a:t>nella cancelleria del GIP che ha emesso il decreto ovvero nella cancelleria del tribunale o del giudice di pace del luogo in cui si trova l’opponente. </a:t>
            </a:r>
            <a:r>
              <a:rPr lang="it-IT" sz="2600" b="1" dirty="0">
                <a:solidFill>
                  <a:schemeClr val="accent2">
                    <a:lumMod val="75000"/>
                  </a:schemeClr>
                </a:solidFill>
              </a:rPr>
              <a:t>(</a:t>
            </a:r>
            <a:r>
              <a:rPr lang="it-IT" sz="2600" b="1" i="1" dirty="0">
                <a:solidFill>
                  <a:schemeClr val="accent2">
                    <a:lumMod val="75000"/>
                  </a:schemeClr>
                </a:solidFill>
              </a:rPr>
              <a:t>Cfr. </a:t>
            </a:r>
            <a:r>
              <a:rPr lang="it-IT" sz="2600" b="1" dirty="0">
                <a:solidFill>
                  <a:schemeClr val="accent2">
                    <a:lumMod val="75000"/>
                  </a:schemeClr>
                </a:solidFill>
              </a:rPr>
              <a:t>art. 582 come modificato dal D.lgs. 150 del 2022).</a:t>
            </a:r>
          </a:p>
        </p:txBody>
      </p:sp>
      <p:sp>
        <p:nvSpPr>
          <p:cNvPr id="5" name="CasellaDiTesto 4">
            <a:extLst>
              <a:ext uri="{FF2B5EF4-FFF2-40B4-BE49-F238E27FC236}">
                <a16:creationId xmlns:a16="http://schemas.microsoft.com/office/drawing/2014/main" id="{D9DDDF11-3305-8605-B77D-249D0DCCF1FE}"/>
              </a:ext>
            </a:extLst>
          </p:cNvPr>
          <p:cNvSpPr txBox="1"/>
          <p:nvPr/>
        </p:nvSpPr>
        <p:spPr>
          <a:xfrm>
            <a:off x="838200" y="3765648"/>
            <a:ext cx="10515599" cy="954107"/>
          </a:xfrm>
          <a:prstGeom prst="rect">
            <a:avLst/>
          </a:prstGeom>
          <a:noFill/>
        </p:spPr>
        <p:txBody>
          <a:bodyPr wrap="square">
            <a:spAutoFit/>
          </a:bodyPr>
          <a:lstStyle/>
          <a:p>
            <a:pPr algn="just"/>
            <a:r>
              <a:rPr lang="it-IT" sz="2800" b="1" u="sng" dirty="0">
                <a:solidFill>
                  <a:schemeClr val="accent1">
                    <a:lumMod val="75000"/>
                  </a:schemeClr>
                </a:solidFill>
                <a:effectLst>
                  <a:outerShdw blurRad="38100" dist="38100" dir="2700000" algn="tl">
                    <a:srgbClr val="000000">
                      <a:alpha val="43137"/>
                    </a:srgbClr>
                  </a:outerShdw>
                </a:effectLst>
                <a:latin typeface="+mn-lt"/>
              </a:rPr>
              <a:t>ART. 462, «RESTITUZIONE NEL TERMINE PER PROPORRE OPPOSIZIONE».</a:t>
            </a:r>
            <a:endParaRPr lang="it-IT" sz="2800" dirty="0"/>
          </a:p>
        </p:txBody>
      </p:sp>
      <p:sp>
        <p:nvSpPr>
          <p:cNvPr id="7" name="CasellaDiTesto 6">
            <a:extLst>
              <a:ext uri="{FF2B5EF4-FFF2-40B4-BE49-F238E27FC236}">
                <a16:creationId xmlns:a16="http://schemas.microsoft.com/office/drawing/2014/main" id="{41ABE6B2-85AD-7DB0-8867-BBC681DCCE10}"/>
              </a:ext>
            </a:extLst>
          </p:cNvPr>
          <p:cNvSpPr txBox="1"/>
          <p:nvPr/>
        </p:nvSpPr>
        <p:spPr>
          <a:xfrm>
            <a:off x="838200" y="4976058"/>
            <a:ext cx="10515598" cy="1172629"/>
          </a:xfrm>
          <a:prstGeom prst="rect">
            <a:avLst/>
          </a:prstGeom>
          <a:noFill/>
        </p:spPr>
        <p:txBody>
          <a:bodyPr wrap="square">
            <a:spAutoFit/>
          </a:bodyPr>
          <a:lstStyle/>
          <a:p>
            <a:pPr marL="230400" indent="-230400" algn="just">
              <a:lnSpc>
                <a:spcPct val="90000"/>
              </a:lnSpc>
              <a:spcBef>
                <a:spcPts val="900"/>
              </a:spcBef>
              <a:buFont typeface="Arial" panose="020B0604020202020204" pitchFamily="34" charset="0"/>
              <a:buChar char="•"/>
            </a:pPr>
            <a:r>
              <a:rPr lang="it-IT" sz="2600" b="1" dirty="0">
                <a:solidFill>
                  <a:schemeClr val="accent1">
                    <a:lumMod val="50000"/>
                  </a:schemeClr>
                </a:solidFill>
              </a:rPr>
              <a:t>Comma 1</a:t>
            </a:r>
            <a:r>
              <a:rPr lang="it-IT" sz="2600" dirty="0">
                <a:solidFill>
                  <a:schemeClr val="accent1">
                    <a:lumMod val="50000"/>
                  </a:schemeClr>
                </a:solidFill>
              </a:rPr>
              <a:t>. L’imputato e la persona civilmente obbligata per la pena pecuniaria sono restituiti nel termine per proporre opposizione a norma degli artt. 175 </a:t>
            </a:r>
            <a:r>
              <a:rPr lang="it-IT" sz="2600" b="1" dirty="0">
                <a:solidFill>
                  <a:schemeClr val="accent1">
                    <a:lumMod val="50000"/>
                  </a:schemeClr>
                </a:solidFill>
              </a:rPr>
              <a:t>e 175-</a:t>
            </a:r>
            <a:r>
              <a:rPr lang="it-IT" sz="2600" b="1" i="1" dirty="0">
                <a:solidFill>
                  <a:schemeClr val="accent1">
                    <a:lumMod val="50000"/>
                  </a:schemeClr>
                </a:solidFill>
              </a:rPr>
              <a:t>bis </a:t>
            </a:r>
            <a:r>
              <a:rPr lang="it-IT" sz="2600" dirty="0">
                <a:solidFill>
                  <a:schemeClr val="accent1">
                    <a:lumMod val="50000"/>
                  </a:schemeClr>
                </a:solidFill>
              </a:rPr>
              <a:t>(malfunzionamento dei sistemi informatici).</a:t>
            </a:r>
            <a:endParaRPr lang="it-IT" sz="2600" b="1" dirty="0">
              <a:solidFill>
                <a:schemeClr val="accent1">
                  <a:lumMod val="50000"/>
                </a:schemeClr>
              </a:solidFill>
            </a:endParaRPr>
          </a:p>
        </p:txBody>
      </p:sp>
      <p:pic>
        <p:nvPicPr>
          <p:cNvPr id="4" name="Elemento grafico 3" descr="Lampadina e ingranaggio">
            <a:extLst>
              <a:ext uri="{FF2B5EF4-FFF2-40B4-BE49-F238E27FC236}">
                <a16:creationId xmlns:a16="http://schemas.microsoft.com/office/drawing/2014/main" id="{49EB1616-812F-07CE-9389-35C812CABF0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83798" y="2873331"/>
            <a:ext cx="649264" cy="649264"/>
          </a:xfrm>
          <a:prstGeom prst="rect">
            <a:avLst/>
          </a:prstGeom>
        </p:spPr>
      </p:pic>
    </p:spTree>
    <p:extLst>
      <p:ext uri="{BB962C8B-B14F-4D97-AF65-F5344CB8AC3E}">
        <p14:creationId xmlns:p14="http://schemas.microsoft.com/office/powerpoint/2010/main" val="2938762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9213C3-DBF9-3644-2EA7-186EB90990B0}"/>
              </a:ext>
            </a:extLst>
          </p:cNvPr>
          <p:cNvSpPr>
            <a:spLocks noGrp="1"/>
          </p:cNvSpPr>
          <p:nvPr>
            <p:ph type="title"/>
          </p:nvPr>
        </p:nvSpPr>
        <p:spPr>
          <a:xfrm>
            <a:off x="613487" y="2454762"/>
            <a:ext cx="10740312" cy="850779"/>
          </a:xfrm>
        </p:spPr>
        <p:txBody>
          <a:bodyPr>
            <a:noAutofit/>
          </a:bodyPr>
          <a:lstStyle/>
          <a:p>
            <a:pPr algn="just"/>
            <a:r>
              <a:rPr lang="it-IT" sz="2800" b="1" u="sng" dirty="0">
                <a:solidFill>
                  <a:schemeClr val="accent1">
                    <a:lumMod val="75000"/>
                  </a:schemeClr>
                </a:solidFill>
                <a:effectLst>
                  <a:outerShdw blurRad="38100" dist="38100" dir="2700000" algn="tl">
                    <a:srgbClr val="000000">
                      <a:alpha val="43137"/>
                    </a:srgbClr>
                  </a:outerShdw>
                </a:effectLst>
                <a:latin typeface="+mn-lt"/>
              </a:rPr>
              <a:t>ART. 464-</a:t>
            </a:r>
            <a:r>
              <a:rPr lang="it-IT" sz="2800" b="1" i="1" u="sng" dirty="0">
                <a:solidFill>
                  <a:schemeClr val="accent1">
                    <a:lumMod val="75000"/>
                  </a:schemeClr>
                </a:solidFill>
                <a:effectLst>
                  <a:outerShdw blurRad="38100" dist="38100" dir="2700000" algn="tl">
                    <a:srgbClr val="000000">
                      <a:alpha val="43137"/>
                    </a:srgbClr>
                  </a:outerShdw>
                </a:effectLst>
                <a:latin typeface="+mn-lt"/>
              </a:rPr>
              <a:t>BIS</a:t>
            </a:r>
            <a:r>
              <a:rPr lang="it-IT" sz="2800" b="1" u="sng" dirty="0">
                <a:solidFill>
                  <a:schemeClr val="accent1">
                    <a:lumMod val="75000"/>
                  </a:schemeClr>
                </a:solidFill>
                <a:effectLst>
                  <a:outerShdw blurRad="38100" dist="38100" dir="2700000" algn="tl">
                    <a:srgbClr val="000000">
                      <a:alpha val="43137"/>
                    </a:srgbClr>
                  </a:outerShdw>
                </a:effectLst>
                <a:latin typeface="+mn-lt"/>
              </a:rPr>
              <a:t>, «SOSPENSIONE DEL PROCEDIMENTO CON MESSA ALLA PROVA».</a:t>
            </a:r>
          </a:p>
        </p:txBody>
      </p:sp>
      <p:sp>
        <p:nvSpPr>
          <p:cNvPr id="3" name="Segnaposto contenuto 2">
            <a:extLst>
              <a:ext uri="{FF2B5EF4-FFF2-40B4-BE49-F238E27FC236}">
                <a16:creationId xmlns:a16="http://schemas.microsoft.com/office/drawing/2014/main" id="{851965AA-BF91-708D-2D42-466414965C3B}"/>
              </a:ext>
            </a:extLst>
          </p:cNvPr>
          <p:cNvSpPr>
            <a:spLocks noGrp="1"/>
          </p:cNvSpPr>
          <p:nvPr>
            <p:ph idx="1"/>
          </p:nvPr>
        </p:nvSpPr>
        <p:spPr>
          <a:xfrm>
            <a:off x="725844" y="3552460"/>
            <a:ext cx="10740312" cy="2206690"/>
          </a:xfrm>
        </p:spPr>
        <p:txBody>
          <a:bodyPr>
            <a:noAutofit/>
          </a:bodyPr>
          <a:lstStyle/>
          <a:p>
            <a:pPr algn="just"/>
            <a:r>
              <a:rPr lang="it-IT" sz="2600" b="1" dirty="0">
                <a:solidFill>
                  <a:schemeClr val="accent1">
                    <a:lumMod val="50000"/>
                  </a:schemeClr>
                </a:solidFill>
              </a:rPr>
              <a:t>Comma 1. </a:t>
            </a:r>
            <a:r>
              <a:rPr lang="it-IT" sz="2600" dirty="0">
                <a:solidFill>
                  <a:schemeClr val="accent1">
                    <a:lumMod val="50000"/>
                  </a:schemeClr>
                </a:solidFill>
              </a:rPr>
              <a:t>Nei casi previsti dall’art. 168-</a:t>
            </a:r>
            <a:r>
              <a:rPr lang="it-IT" sz="2600" i="1" dirty="0">
                <a:solidFill>
                  <a:schemeClr val="accent1">
                    <a:lumMod val="50000"/>
                  </a:schemeClr>
                </a:solidFill>
              </a:rPr>
              <a:t>bis</a:t>
            </a:r>
            <a:r>
              <a:rPr lang="it-IT" sz="2600" dirty="0">
                <a:solidFill>
                  <a:schemeClr val="accent1">
                    <a:lumMod val="50000"/>
                  </a:schemeClr>
                </a:solidFill>
              </a:rPr>
              <a:t> c.p. l’imputato, anche su proposta del PM, può formulare richiesta di sospensione del procedimento con messa alla prova. </a:t>
            </a:r>
            <a:r>
              <a:rPr lang="it-IT" sz="2600" b="1" dirty="0">
                <a:solidFill>
                  <a:schemeClr val="accent1">
                    <a:lumMod val="50000"/>
                  </a:schemeClr>
                </a:solidFill>
              </a:rPr>
              <a:t>Se il PM formula la proposta in udienza, l’imputato può chiedere un termine non superiore a 20 GIORNI per presentare la richiesta di sospensione del procedimento con messa alla prova. </a:t>
            </a:r>
          </a:p>
        </p:txBody>
      </p:sp>
      <p:sp>
        <p:nvSpPr>
          <p:cNvPr id="5" name="CasellaDiTesto 4">
            <a:extLst>
              <a:ext uri="{FF2B5EF4-FFF2-40B4-BE49-F238E27FC236}">
                <a16:creationId xmlns:a16="http://schemas.microsoft.com/office/drawing/2014/main" id="{C66FB284-A961-C1A7-B384-FC31E10D174D}"/>
              </a:ext>
            </a:extLst>
          </p:cNvPr>
          <p:cNvSpPr txBox="1"/>
          <p:nvPr/>
        </p:nvSpPr>
        <p:spPr>
          <a:xfrm>
            <a:off x="613489" y="677057"/>
            <a:ext cx="10740311" cy="1077218"/>
          </a:xfrm>
          <a:prstGeom prst="rect">
            <a:avLst/>
          </a:prstGeom>
          <a:noFill/>
        </p:spPr>
        <p:txBody>
          <a:bodyPr wrap="square">
            <a:spAutoFit/>
          </a:bodyPr>
          <a:lstStyle/>
          <a:p>
            <a:pPr algn="just"/>
            <a:r>
              <a:rPr lang="it-IT" sz="3200" b="1" u="sng" dirty="0">
                <a:solidFill>
                  <a:schemeClr val="accent2">
                    <a:lumMod val="75000"/>
                  </a:schemeClr>
                </a:solidFill>
                <a:effectLst>
                  <a:outerShdw blurRad="38100" dist="38100" dir="2700000" algn="tl">
                    <a:srgbClr val="000000">
                      <a:alpha val="43137"/>
                    </a:srgbClr>
                  </a:outerShdw>
                </a:effectLst>
                <a:latin typeface="+mn-lt"/>
              </a:rPr>
              <a:t>LA SOSPENSIONE DEL PROCEDIMENTO CON MESSA ALLA PROVA</a:t>
            </a:r>
            <a:r>
              <a:rPr lang="it-IT" sz="3200" b="1" u="sng" dirty="0">
                <a:solidFill>
                  <a:schemeClr val="accent2">
                    <a:lumMod val="75000"/>
                  </a:schemeClr>
                </a:solidFill>
                <a:effectLst>
                  <a:outerShdw blurRad="38100" dist="38100" dir="2700000" algn="tl">
                    <a:srgbClr val="000000">
                      <a:alpha val="43137"/>
                    </a:srgbClr>
                  </a:outerShdw>
                </a:effectLst>
              </a:rPr>
              <a:t>, Titolo V-</a:t>
            </a:r>
            <a:r>
              <a:rPr lang="it-IT" sz="3200" b="1" i="1" u="sng" dirty="0">
                <a:solidFill>
                  <a:schemeClr val="accent2">
                    <a:lumMod val="75000"/>
                  </a:schemeClr>
                </a:solidFill>
                <a:effectLst>
                  <a:outerShdw blurRad="38100" dist="38100" dir="2700000" algn="tl">
                    <a:srgbClr val="000000">
                      <a:alpha val="43137"/>
                    </a:srgbClr>
                  </a:outerShdw>
                </a:effectLst>
              </a:rPr>
              <a:t>BIS</a:t>
            </a:r>
            <a:r>
              <a:rPr lang="it-IT" sz="3200" b="1" u="sng" dirty="0">
                <a:solidFill>
                  <a:schemeClr val="accent2">
                    <a:lumMod val="75000"/>
                  </a:schemeClr>
                </a:solidFill>
                <a:effectLst>
                  <a:outerShdw blurRad="38100" dist="38100" dir="2700000" algn="tl">
                    <a:srgbClr val="000000">
                      <a:alpha val="43137"/>
                    </a:srgbClr>
                  </a:outerShdw>
                </a:effectLst>
              </a:rPr>
              <a:t>, Libro VI.</a:t>
            </a:r>
            <a:endParaRPr lang="it-IT" sz="3200" dirty="0">
              <a:solidFill>
                <a:schemeClr val="accent2">
                  <a:lumMod val="75000"/>
                </a:schemeClr>
              </a:solidFill>
            </a:endParaRPr>
          </a:p>
        </p:txBody>
      </p:sp>
      <p:sp>
        <p:nvSpPr>
          <p:cNvPr id="7" name="CasellaDiTesto 6">
            <a:extLst>
              <a:ext uri="{FF2B5EF4-FFF2-40B4-BE49-F238E27FC236}">
                <a16:creationId xmlns:a16="http://schemas.microsoft.com/office/drawing/2014/main" id="{15E3DBF6-A3B5-91D6-4FAD-27D3FAF4B22C}"/>
              </a:ext>
            </a:extLst>
          </p:cNvPr>
          <p:cNvSpPr txBox="1"/>
          <p:nvPr/>
        </p:nvSpPr>
        <p:spPr>
          <a:xfrm>
            <a:off x="10278836" y="5950110"/>
            <a:ext cx="1187320" cy="461665"/>
          </a:xfrm>
          <a:prstGeom prst="rect">
            <a:avLst/>
          </a:prstGeom>
          <a:noFill/>
        </p:spPr>
        <p:txBody>
          <a:bodyPr wrap="square">
            <a:spAutoFit/>
          </a:bodyPr>
          <a:lstStyle/>
          <a:p>
            <a:r>
              <a:rPr lang="it-IT" sz="2400" dirty="0">
                <a:solidFill>
                  <a:schemeClr val="accent1">
                    <a:lumMod val="50000"/>
                  </a:schemeClr>
                </a:solidFill>
              </a:rPr>
              <a:t>Segue…</a:t>
            </a:r>
          </a:p>
        </p:txBody>
      </p:sp>
    </p:spTree>
    <p:extLst>
      <p:ext uri="{BB962C8B-B14F-4D97-AF65-F5344CB8AC3E}">
        <p14:creationId xmlns:p14="http://schemas.microsoft.com/office/powerpoint/2010/main" val="573890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9849F10-8BFF-97EA-A863-CB671ABB7563}"/>
              </a:ext>
            </a:extLst>
          </p:cNvPr>
          <p:cNvSpPr>
            <a:spLocks noGrp="1"/>
          </p:cNvSpPr>
          <p:nvPr>
            <p:ph idx="1"/>
          </p:nvPr>
        </p:nvSpPr>
        <p:spPr>
          <a:xfrm>
            <a:off x="838200" y="447869"/>
            <a:ext cx="10515600" cy="5962261"/>
          </a:xfrm>
        </p:spPr>
        <p:txBody>
          <a:bodyPr>
            <a:noAutofit/>
          </a:bodyPr>
          <a:lstStyle/>
          <a:p>
            <a:pPr algn="just">
              <a:lnSpc>
                <a:spcPct val="100000"/>
              </a:lnSpc>
              <a:spcBef>
                <a:spcPts val="900"/>
              </a:spcBef>
            </a:pPr>
            <a:r>
              <a:rPr lang="it-IT" sz="2600" b="1" dirty="0">
                <a:solidFill>
                  <a:schemeClr val="accent1">
                    <a:lumMod val="50000"/>
                  </a:schemeClr>
                </a:solidFill>
              </a:rPr>
              <a:t>Comma 2. </a:t>
            </a:r>
            <a:r>
              <a:rPr lang="it-IT" sz="2600" dirty="0">
                <a:solidFill>
                  <a:schemeClr val="accent1">
                    <a:lumMod val="50000"/>
                  </a:schemeClr>
                </a:solidFill>
              </a:rPr>
              <a:t>La richiesta può essere proposta, oralmente o per iscritto, fino a che non siano formulate le conclusioni </a:t>
            </a:r>
            <a:r>
              <a:rPr lang="it-IT" sz="2600" i="1" dirty="0">
                <a:solidFill>
                  <a:schemeClr val="accent1">
                    <a:lumMod val="50000"/>
                  </a:schemeClr>
                </a:solidFill>
              </a:rPr>
              <a:t>ex</a:t>
            </a:r>
            <a:r>
              <a:rPr lang="it-IT" sz="2600" dirty="0">
                <a:solidFill>
                  <a:schemeClr val="accent1">
                    <a:lumMod val="50000"/>
                  </a:schemeClr>
                </a:solidFill>
              </a:rPr>
              <a:t> artt. 421 e 422 o fino alla dichiarazione di apertura del dibattimento di primo grado nel giudizio direttissimo </a:t>
            </a:r>
            <a:r>
              <a:rPr lang="it-IT" sz="2600" b="1" dirty="0">
                <a:solidFill>
                  <a:schemeClr val="accent1">
                    <a:lumMod val="50000"/>
                  </a:schemeClr>
                </a:solidFill>
              </a:rPr>
              <a:t>oppure</a:t>
            </a:r>
            <a:r>
              <a:rPr lang="it-IT" sz="2600" dirty="0">
                <a:solidFill>
                  <a:schemeClr val="accent1">
                    <a:lumMod val="50000"/>
                  </a:schemeClr>
                </a:solidFill>
              </a:rPr>
              <a:t>, nel procedimento di citazione diretta a giudizio, </a:t>
            </a:r>
            <a:r>
              <a:rPr lang="it-IT" sz="2600" b="1" dirty="0">
                <a:solidFill>
                  <a:schemeClr val="accent1">
                    <a:lumMod val="50000"/>
                  </a:schemeClr>
                </a:solidFill>
              </a:rPr>
              <a:t>fino alla conclusione dell’udienza predibattimentale </a:t>
            </a:r>
            <a:r>
              <a:rPr lang="it-IT" sz="2600" b="1" i="1" dirty="0">
                <a:solidFill>
                  <a:schemeClr val="accent1">
                    <a:lumMod val="50000"/>
                  </a:schemeClr>
                </a:solidFill>
              </a:rPr>
              <a:t>ex</a:t>
            </a:r>
            <a:r>
              <a:rPr lang="it-IT" sz="2600" b="1" dirty="0">
                <a:solidFill>
                  <a:schemeClr val="accent1">
                    <a:lumMod val="50000"/>
                  </a:schemeClr>
                </a:solidFill>
              </a:rPr>
              <a:t> art. 554-</a:t>
            </a:r>
            <a:r>
              <a:rPr lang="it-IT" sz="2600" b="1" i="1" dirty="0">
                <a:solidFill>
                  <a:schemeClr val="accent1">
                    <a:lumMod val="50000"/>
                  </a:schemeClr>
                </a:solidFill>
              </a:rPr>
              <a:t>bis</a:t>
            </a:r>
            <a:r>
              <a:rPr lang="it-IT" sz="2600" b="1" dirty="0">
                <a:solidFill>
                  <a:schemeClr val="accent1">
                    <a:lumMod val="50000"/>
                  </a:schemeClr>
                </a:solidFill>
              </a:rPr>
              <a:t>.</a:t>
            </a:r>
            <a:r>
              <a:rPr lang="it-IT" sz="2600" dirty="0">
                <a:solidFill>
                  <a:schemeClr val="accent1">
                    <a:lumMod val="50000"/>
                  </a:schemeClr>
                </a:solidFill>
              </a:rPr>
              <a:t> </a:t>
            </a:r>
            <a:r>
              <a:rPr lang="it-IT" sz="2600" b="1" dirty="0">
                <a:solidFill>
                  <a:schemeClr val="accent1">
                    <a:lumMod val="50000"/>
                  </a:schemeClr>
                </a:solidFill>
              </a:rPr>
              <a:t>Se è stato notificato il decreto di giudizio immediato, la richiesta è formulata entro il termine e con le forme dell’art. 458, comma 1.</a:t>
            </a:r>
            <a:r>
              <a:rPr lang="it-IT" sz="2600" dirty="0">
                <a:solidFill>
                  <a:schemeClr val="accent1">
                    <a:lumMod val="50000"/>
                  </a:schemeClr>
                </a:solidFill>
              </a:rPr>
              <a:t> Nel procedimento per decreto la richiesta è presentata con l’atto di opposizione. </a:t>
            </a:r>
          </a:p>
          <a:p>
            <a:pPr algn="just">
              <a:lnSpc>
                <a:spcPct val="100000"/>
              </a:lnSpc>
              <a:spcBef>
                <a:spcPts val="900"/>
              </a:spcBef>
            </a:pPr>
            <a:r>
              <a:rPr lang="it-IT" sz="2600" b="1" dirty="0">
                <a:solidFill>
                  <a:schemeClr val="accent1">
                    <a:lumMod val="50000"/>
                  </a:schemeClr>
                </a:solidFill>
              </a:rPr>
              <a:t>Comma 3. </a:t>
            </a:r>
            <a:r>
              <a:rPr lang="it-IT" sz="2600" dirty="0">
                <a:solidFill>
                  <a:schemeClr val="accent1">
                    <a:lumMod val="50000"/>
                  </a:schemeClr>
                </a:solidFill>
              </a:rPr>
              <a:t>La volontà dell’imputato è espressa personalmente o per mezzo di procuratore speciale e la sottoscrizione è autenticata </a:t>
            </a:r>
            <a:r>
              <a:rPr lang="it-IT" sz="2600" b="1" dirty="0">
                <a:solidFill>
                  <a:schemeClr val="accent1">
                    <a:lumMod val="50000"/>
                  </a:schemeClr>
                </a:solidFill>
              </a:rPr>
              <a:t>da un notaio o da altra persona autorizzata o dal difensore. </a:t>
            </a:r>
          </a:p>
          <a:p>
            <a:pPr algn="just">
              <a:lnSpc>
                <a:spcPct val="100000"/>
              </a:lnSpc>
              <a:spcBef>
                <a:spcPts val="900"/>
              </a:spcBef>
            </a:pPr>
            <a:r>
              <a:rPr lang="it-IT" sz="2600" b="1" dirty="0">
                <a:solidFill>
                  <a:schemeClr val="accent1">
                    <a:lumMod val="50000"/>
                  </a:schemeClr>
                </a:solidFill>
              </a:rPr>
              <a:t>Comma 4, lett. c).</a:t>
            </a:r>
            <a:r>
              <a:rPr lang="it-IT" sz="2600" dirty="0">
                <a:solidFill>
                  <a:schemeClr val="accent1">
                    <a:lumMod val="50000"/>
                  </a:schemeClr>
                </a:solidFill>
              </a:rPr>
              <a:t> Le condotte volte a promuovere, ove possibile, la mediazione con la persona offesa </a:t>
            </a:r>
            <a:r>
              <a:rPr lang="it-IT" sz="2600" b="1" dirty="0">
                <a:solidFill>
                  <a:schemeClr val="accent1">
                    <a:lumMod val="50000"/>
                  </a:schemeClr>
                </a:solidFill>
              </a:rPr>
              <a:t>e lo svolgimento di programmi di giustizia riparativa. </a:t>
            </a:r>
          </a:p>
        </p:txBody>
      </p:sp>
    </p:spTree>
    <p:extLst>
      <p:ext uri="{BB962C8B-B14F-4D97-AF65-F5344CB8AC3E}">
        <p14:creationId xmlns:p14="http://schemas.microsoft.com/office/powerpoint/2010/main" val="58806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2F5513-74AD-96E7-DD82-E9729F63CE41}"/>
              </a:ext>
            </a:extLst>
          </p:cNvPr>
          <p:cNvSpPr>
            <a:spLocks noGrp="1"/>
          </p:cNvSpPr>
          <p:nvPr>
            <p:ph type="title"/>
          </p:nvPr>
        </p:nvSpPr>
        <p:spPr>
          <a:xfrm>
            <a:off x="838200" y="486423"/>
            <a:ext cx="10515600" cy="1463675"/>
          </a:xfrm>
        </p:spPr>
        <p:txBody>
          <a:bodyPr>
            <a:normAutofit/>
          </a:bodyPr>
          <a:lstStyle/>
          <a:p>
            <a:pPr algn="just"/>
            <a:r>
              <a:rPr lang="it-IT" sz="3000" b="1" dirty="0">
                <a:solidFill>
                  <a:schemeClr val="accent1">
                    <a:lumMod val="75000"/>
                  </a:schemeClr>
                </a:solidFill>
                <a:effectLst>
                  <a:outerShdw blurRad="38100" dist="38100" dir="2700000" algn="tl">
                    <a:srgbClr val="000000">
                      <a:alpha val="43137"/>
                    </a:srgbClr>
                  </a:outerShdw>
                </a:effectLst>
                <a:latin typeface="+mn-lt"/>
              </a:rPr>
              <a:t>Aggiunto ART. 464-</a:t>
            </a:r>
            <a:r>
              <a:rPr lang="it-IT" sz="3000" b="1" i="1" dirty="0">
                <a:solidFill>
                  <a:schemeClr val="accent1">
                    <a:lumMod val="75000"/>
                  </a:schemeClr>
                </a:solidFill>
                <a:effectLst>
                  <a:outerShdw blurRad="38100" dist="38100" dir="2700000" algn="tl">
                    <a:srgbClr val="000000">
                      <a:alpha val="43137"/>
                    </a:srgbClr>
                  </a:outerShdw>
                </a:effectLst>
                <a:latin typeface="+mn-lt"/>
              </a:rPr>
              <a:t>TER</a:t>
            </a:r>
            <a:r>
              <a:rPr lang="it-IT" sz="3000" b="1" dirty="0">
                <a:solidFill>
                  <a:schemeClr val="accent1">
                    <a:lumMod val="75000"/>
                  </a:schemeClr>
                </a:solidFill>
                <a:effectLst>
                  <a:outerShdw blurRad="38100" dist="38100" dir="2700000" algn="tl">
                    <a:srgbClr val="000000">
                      <a:alpha val="43137"/>
                    </a:srgbClr>
                  </a:outerShdw>
                </a:effectLst>
                <a:latin typeface="+mn-lt"/>
              </a:rPr>
              <a:t>.1, «SOSPENSIONE DEL PROCEDIMENTO CON MESSA ALLA PROVA SU PROPOSTA DEL PUBBLICO MINISTERO NEL CORSO DELLA INDAGINI PRELIMINARI. </a:t>
            </a:r>
          </a:p>
        </p:txBody>
      </p:sp>
      <p:sp>
        <p:nvSpPr>
          <p:cNvPr id="3" name="Segnaposto contenuto 2">
            <a:extLst>
              <a:ext uri="{FF2B5EF4-FFF2-40B4-BE49-F238E27FC236}">
                <a16:creationId xmlns:a16="http://schemas.microsoft.com/office/drawing/2014/main" id="{4B02C3FB-DE1A-F147-8332-E4CC060DEC36}"/>
              </a:ext>
            </a:extLst>
          </p:cNvPr>
          <p:cNvSpPr>
            <a:spLocks noGrp="1"/>
          </p:cNvSpPr>
          <p:nvPr>
            <p:ph idx="1"/>
          </p:nvPr>
        </p:nvSpPr>
        <p:spPr>
          <a:xfrm>
            <a:off x="838200" y="2144713"/>
            <a:ext cx="10515600" cy="3845540"/>
          </a:xfrm>
        </p:spPr>
        <p:txBody>
          <a:bodyPr/>
          <a:lstStyle/>
          <a:p>
            <a:pPr algn="just"/>
            <a:r>
              <a:rPr lang="it-IT" b="1" dirty="0">
                <a:solidFill>
                  <a:schemeClr val="accent1">
                    <a:lumMod val="50000"/>
                  </a:schemeClr>
                </a:solidFill>
              </a:rPr>
              <a:t>Comma 1. </a:t>
            </a:r>
            <a:r>
              <a:rPr lang="it-IT" dirty="0">
                <a:solidFill>
                  <a:schemeClr val="accent1">
                    <a:lumMod val="50000"/>
                  </a:schemeClr>
                </a:solidFill>
              </a:rPr>
              <a:t>Il PM, </a:t>
            </a:r>
            <a:r>
              <a:rPr lang="it-IT" b="1" dirty="0">
                <a:solidFill>
                  <a:schemeClr val="accent1">
                    <a:lumMod val="50000"/>
                  </a:schemeClr>
                </a:solidFill>
              </a:rPr>
              <a:t>con l’avviso previsto dall’art. 415-</a:t>
            </a:r>
            <a:r>
              <a:rPr lang="it-IT" b="1" i="1" dirty="0">
                <a:solidFill>
                  <a:schemeClr val="accent1">
                    <a:lumMod val="50000"/>
                  </a:schemeClr>
                </a:solidFill>
              </a:rPr>
              <a:t>bis</a:t>
            </a:r>
            <a:r>
              <a:rPr lang="it-IT" dirty="0">
                <a:solidFill>
                  <a:schemeClr val="accent1">
                    <a:lumMod val="50000"/>
                  </a:schemeClr>
                </a:solidFill>
              </a:rPr>
              <a:t>, può proporre alla persona sottoposta alle indagini la sospensione del procedimento con messa alla prova, </a:t>
            </a:r>
            <a:r>
              <a:rPr lang="it-IT" b="1" dirty="0">
                <a:solidFill>
                  <a:schemeClr val="accent1">
                    <a:lumMod val="50000"/>
                  </a:schemeClr>
                </a:solidFill>
              </a:rPr>
              <a:t>indicando la durata e i contenuto essenziali del programma trattamentale</a:t>
            </a:r>
            <a:r>
              <a:rPr lang="it-IT" dirty="0">
                <a:solidFill>
                  <a:schemeClr val="accent1">
                    <a:lumMod val="50000"/>
                  </a:schemeClr>
                </a:solidFill>
              </a:rPr>
              <a:t>. Ove lo ritenga necessario per formulare la proposta, il PM può avvalersi dell’ufficio di esecuzione esterna. </a:t>
            </a:r>
          </a:p>
          <a:p>
            <a:pPr algn="just"/>
            <a:r>
              <a:rPr lang="it-IT" b="1" dirty="0">
                <a:solidFill>
                  <a:schemeClr val="accent1">
                    <a:lumMod val="50000"/>
                  </a:schemeClr>
                </a:solidFill>
              </a:rPr>
              <a:t>Comma 2. </a:t>
            </a:r>
            <a:r>
              <a:rPr lang="it-IT" dirty="0">
                <a:solidFill>
                  <a:schemeClr val="accent1">
                    <a:lumMod val="50000"/>
                  </a:schemeClr>
                </a:solidFill>
              </a:rPr>
              <a:t>Nel caso previsto dal comma 1, </a:t>
            </a:r>
            <a:r>
              <a:rPr lang="it-IT" b="1" dirty="0">
                <a:solidFill>
                  <a:schemeClr val="accent1">
                    <a:lumMod val="50000"/>
                  </a:schemeClr>
                </a:solidFill>
              </a:rPr>
              <a:t>entro il termine di 20 GIORNI</a:t>
            </a:r>
            <a:r>
              <a:rPr lang="it-IT" dirty="0">
                <a:solidFill>
                  <a:schemeClr val="accent1">
                    <a:lumMod val="50000"/>
                  </a:schemeClr>
                </a:solidFill>
              </a:rPr>
              <a:t>, la persona sottoposta ad indagini può aderire alla proposta con dichiarazione resa personalmente o a mezzo di procuratore speciale, depositata presso la segreteria del PM. </a:t>
            </a:r>
          </a:p>
        </p:txBody>
      </p:sp>
      <p:sp>
        <p:nvSpPr>
          <p:cNvPr id="5" name="CasellaDiTesto 4">
            <a:extLst>
              <a:ext uri="{FF2B5EF4-FFF2-40B4-BE49-F238E27FC236}">
                <a16:creationId xmlns:a16="http://schemas.microsoft.com/office/drawing/2014/main" id="{343A62EC-81A8-26D2-E87C-9DADC6BD0F10}"/>
              </a:ext>
            </a:extLst>
          </p:cNvPr>
          <p:cNvSpPr txBox="1"/>
          <p:nvPr/>
        </p:nvSpPr>
        <p:spPr>
          <a:xfrm>
            <a:off x="10157149" y="5999584"/>
            <a:ext cx="1196651" cy="461665"/>
          </a:xfrm>
          <a:prstGeom prst="rect">
            <a:avLst/>
          </a:prstGeom>
          <a:noFill/>
        </p:spPr>
        <p:txBody>
          <a:bodyPr wrap="square">
            <a:spAutoFit/>
          </a:bodyPr>
          <a:lstStyle/>
          <a:p>
            <a:r>
              <a:rPr lang="it-IT" sz="2400" dirty="0">
                <a:solidFill>
                  <a:schemeClr val="accent1">
                    <a:lumMod val="50000"/>
                  </a:schemeClr>
                </a:solidFill>
              </a:rPr>
              <a:t>Segue…</a:t>
            </a:r>
          </a:p>
        </p:txBody>
      </p:sp>
    </p:spTree>
    <p:extLst>
      <p:ext uri="{BB962C8B-B14F-4D97-AF65-F5344CB8AC3E}">
        <p14:creationId xmlns:p14="http://schemas.microsoft.com/office/powerpoint/2010/main" val="2559669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8ABE53D-6941-B8BF-1159-572C085C7431}"/>
              </a:ext>
            </a:extLst>
          </p:cNvPr>
          <p:cNvSpPr>
            <a:spLocks noGrp="1"/>
          </p:cNvSpPr>
          <p:nvPr>
            <p:ph idx="1"/>
          </p:nvPr>
        </p:nvSpPr>
        <p:spPr>
          <a:xfrm>
            <a:off x="838200" y="821094"/>
            <a:ext cx="10515600" cy="5355869"/>
          </a:xfrm>
        </p:spPr>
        <p:txBody>
          <a:bodyPr/>
          <a:lstStyle/>
          <a:p>
            <a:pPr algn="just"/>
            <a:r>
              <a:rPr lang="it-IT" b="1" dirty="0">
                <a:solidFill>
                  <a:schemeClr val="accent1">
                    <a:lumMod val="50000"/>
                  </a:schemeClr>
                </a:solidFill>
              </a:rPr>
              <a:t>Comma 3. </a:t>
            </a:r>
            <a:r>
              <a:rPr lang="it-IT" dirty="0">
                <a:solidFill>
                  <a:schemeClr val="accent1">
                    <a:lumMod val="50000"/>
                  </a:schemeClr>
                </a:solidFill>
              </a:rPr>
              <a:t>Quando la persona sottoposta ad indagini aderisce alla proposta, il PM formula l’imputazione e trasmette gli atti al GIP, dando avviso alla persona offesa dal reato della </a:t>
            </a:r>
            <a:r>
              <a:rPr lang="it-IT" b="1" dirty="0">
                <a:solidFill>
                  <a:schemeClr val="accent1">
                    <a:lumMod val="50000"/>
                  </a:schemeClr>
                </a:solidFill>
              </a:rPr>
              <a:t>facoltà di depositate entro 10 GIORNI memorie presso la Cancelleria del giudice</a:t>
            </a:r>
            <a:r>
              <a:rPr lang="it-IT" dirty="0">
                <a:solidFill>
                  <a:schemeClr val="accent1">
                    <a:lumMod val="50000"/>
                  </a:schemeClr>
                </a:solidFill>
              </a:rPr>
              <a:t>. </a:t>
            </a:r>
          </a:p>
          <a:p>
            <a:pPr algn="just"/>
            <a:r>
              <a:rPr lang="it-IT" b="1" dirty="0">
                <a:solidFill>
                  <a:schemeClr val="accent1">
                    <a:lumMod val="50000"/>
                  </a:schemeClr>
                </a:solidFill>
              </a:rPr>
              <a:t>Comma 4. </a:t>
            </a:r>
            <a:r>
              <a:rPr lang="it-IT" dirty="0">
                <a:solidFill>
                  <a:schemeClr val="accent1">
                    <a:lumMod val="50000"/>
                  </a:schemeClr>
                </a:solidFill>
              </a:rPr>
              <a:t>Nel caso previsto dal comma 3, il GIP, se non deve pronunciare sentenza di proscioglimento ai sensi dell’art. 129 e quando ritiene che la proposta del PM cui ha aderito l’imputato sia conforme ai requisiti </a:t>
            </a:r>
            <a:r>
              <a:rPr lang="it-IT" i="1" dirty="0">
                <a:solidFill>
                  <a:schemeClr val="accent1">
                    <a:lumMod val="50000"/>
                  </a:schemeClr>
                </a:solidFill>
              </a:rPr>
              <a:t>ex </a:t>
            </a:r>
            <a:r>
              <a:rPr lang="it-IT" dirty="0">
                <a:solidFill>
                  <a:schemeClr val="accent1">
                    <a:lumMod val="50000"/>
                  </a:schemeClr>
                </a:solidFill>
              </a:rPr>
              <a:t>art. 464-</a:t>
            </a:r>
            <a:r>
              <a:rPr lang="it-IT" i="1" dirty="0">
                <a:solidFill>
                  <a:schemeClr val="accent1">
                    <a:lumMod val="50000"/>
                  </a:schemeClr>
                </a:solidFill>
              </a:rPr>
              <a:t>quater</a:t>
            </a:r>
            <a:r>
              <a:rPr lang="it-IT" dirty="0">
                <a:solidFill>
                  <a:schemeClr val="accent1">
                    <a:lumMod val="50000"/>
                  </a:schemeClr>
                </a:solidFill>
              </a:rPr>
              <a:t>, comma 3, primo periodo, richiede all’ufficio di esecuzione penale esterna di elaborare il programma di trattamento d’intesa con l’imputato. </a:t>
            </a:r>
          </a:p>
          <a:p>
            <a:pPr algn="just"/>
            <a:r>
              <a:rPr lang="it-IT" b="1" dirty="0">
                <a:solidFill>
                  <a:schemeClr val="accent1">
                    <a:lumMod val="50000"/>
                  </a:schemeClr>
                </a:solidFill>
              </a:rPr>
              <a:t>Comma 5. </a:t>
            </a:r>
            <a:r>
              <a:rPr lang="it-IT" dirty="0">
                <a:solidFill>
                  <a:schemeClr val="accent1">
                    <a:lumMod val="50000"/>
                  </a:schemeClr>
                </a:solidFill>
              </a:rPr>
              <a:t>Nel caso previsto dal comma 4, l’ufficio di esecuzione penale esterna trasmette al giudice </a:t>
            </a:r>
            <a:r>
              <a:rPr lang="it-IT" b="1" dirty="0">
                <a:solidFill>
                  <a:schemeClr val="accent1">
                    <a:lumMod val="50000"/>
                  </a:schemeClr>
                </a:solidFill>
              </a:rPr>
              <a:t>entro 90 GIORNI </a:t>
            </a:r>
            <a:r>
              <a:rPr lang="it-IT" dirty="0">
                <a:solidFill>
                  <a:schemeClr val="accent1">
                    <a:lumMod val="50000"/>
                  </a:schemeClr>
                </a:solidFill>
              </a:rPr>
              <a:t>il programma di trattamento elaborato d’intesa con l’imputato. </a:t>
            </a:r>
          </a:p>
        </p:txBody>
      </p:sp>
      <p:sp>
        <p:nvSpPr>
          <p:cNvPr id="5" name="CasellaDiTesto 4">
            <a:extLst>
              <a:ext uri="{FF2B5EF4-FFF2-40B4-BE49-F238E27FC236}">
                <a16:creationId xmlns:a16="http://schemas.microsoft.com/office/drawing/2014/main" id="{4E647247-C7F0-2F9E-7C88-DEB5EB608D9A}"/>
              </a:ext>
            </a:extLst>
          </p:cNvPr>
          <p:cNvSpPr txBox="1"/>
          <p:nvPr/>
        </p:nvSpPr>
        <p:spPr>
          <a:xfrm>
            <a:off x="10091836" y="6176963"/>
            <a:ext cx="1261964" cy="461665"/>
          </a:xfrm>
          <a:prstGeom prst="rect">
            <a:avLst/>
          </a:prstGeom>
          <a:noFill/>
        </p:spPr>
        <p:txBody>
          <a:bodyPr wrap="square">
            <a:spAutoFit/>
          </a:bodyPr>
          <a:lstStyle/>
          <a:p>
            <a:r>
              <a:rPr lang="it-IT" sz="2400" dirty="0">
                <a:solidFill>
                  <a:schemeClr val="accent1">
                    <a:lumMod val="50000"/>
                  </a:schemeClr>
                </a:solidFill>
              </a:rPr>
              <a:t>Segue…</a:t>
            </a:r>
          </a:p>
        </p:txBody>
      </p:sp>
    </p:spTree>
    <p:extLst>
      <p:ext uri="{BB962C8B-B14F-4D97-AF65-F5344CB8AC3E}">
        <p14:creationId xmlns:p14="http://schemas.microsoft.com/office/powerpoint/2010/main" val="1375562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A570C99-4802-6F1E-75C0-6E83CA6C7CE6}"/>
              </a:ext>
            </a:extLst>
          </p:cNvPr>
          <p:cNvSpPr>
            <a:spLocks noGrp="1"/>
          </p:cNvSpPr>
          <p:nvPr>
            <p:ph idx="1"/>
          </p:nvPr>
        </p:nvSpPr>
        <p:spPr>
          <a:xfrm>
            <a:off x="838200" y="802431"/>
            <a:ext cx="10515600" cy="3097764"/>
          </a:xfrm>
        </p:spPr>
        <p:txBody>
          <a:bodyPr>
            <a:normAutofit/>
          </a:bodyPr>
          <a:lstStyle/>
          <a:p>
            <a:pPr algn="just">
              <a:spcBef>
                <a:spcPts val="900"/>
              </a:spcBef>
            </a:pPr>
            <a:r>
              <a:rPr lang="it-IT" sz="2600" b="1" dirty="0">
                <a:solidFill>
                  <a:schemeClr val="accent1">
                    <a:lumMod val="50000"/>
                  </a:schemeClr>
                </a:solidFill>
              </a:rPr>
              <a:t>Comma 6. </a:t>
            </a:r>
            <a:r>
              <a:rPr lang="it-IT" sz="2600" dirty="0">
                <a:solidFill>
                  <a:schemeClr val="accent1">
                    <a:lumMod val="50000"/>
                  </a:schemeClr>
                </a:solidFill>
              </a:rPr>
              <a:t>Quando lo ritiene necessario ai fini della decisione, il GIP fissa udienza ai sensi dell’art. 127. Il giudice, se ritiene opportuno verificare la volontarietà della richiesta, dispone la comparizione dell’imputato. </a:t>
            </a:r>
          </a:p>
          <a:p>
            <a:pPr algn="just">
              <a:spcBef>
                <a:spcPts val="900"/>
              </a:spcBef>
            </a:pPr>
            <a:r>
              <a:rPr lang="it-IT" sz="2600" b="1" dirty="0">
                <a:solidFill>
                  <a:schemeClr val="accent1">
                    <a:lumMod val="50000"/>
                  </a:schemeClr>
                </a:solidFill>
              </a:rPr>
              <a:t>Comma 7. </a:t>
            </a:r>
            <a:r>
              <a:rPr lang="it-IT" sz="2600" dirty="0">
                <a:solidFill>
                  <a:schemeClr val="accent1">
                    <a:lumMod val="50000"/>
                  </a:schemeClr>
                </a:solidFill>
              </a:rPr>
              <a:t>Il giudice, </a:t>
            </a:r>
            <a:r>
              <a:rPr lang="it-IT" sz="2600" b="1" dirty="0">
                <a:solidFill>
                  <a:schemeClr val="accent1">
                    <a:lumMod val="50000"/>
                  </a:schemeClr>
                </a:solidFill>
              </a:rPr>
              <a:t>valutata l’idoneità </a:t>
            </a:r>
            <a:r>
              <a:rPr lang="it-IT" sz="2600" dirty="0">
                <a:solidFill>
                  <a:schemeClr val="accent1">
                    <a:lumMod val="50000"/>
                  </a:schemeClr>
                </a:solidFill>
              </a:rPr>
              <a:t>del programma trattamentale elaborato ai sensi del comma 5, eventualmente integrato o modificato con il consenso dell’imputato nel corso dell’udienza prevista dal comma 6, dispone con ordinanza la sospensione del procedimento con messa alla prova. </a:t>
            </a:r>
          </a:p>
        </p:txBody>
      </p:sp>
      <p:sp>
        <p:nvSpPr>
          <p:cNvPr id="5" name="CasellaDiTesto 4">
            <a:extLst>
              <a:ext uri="{FF2B5EF4-FFF2-40B4-BE49-F238E27FC236}">
                <a16:creationId xmlns:a16="http://schemas.microsoft.com/office/drawing/2014/main" id="{8A022D88-563D-610E-968F-AEE9B1A4FD70}"/>
              </a:ext>
            </a:extLst>
          </p:cNvPr>
          <p:cNvSpPr txBox="1"/>
          <p:nvPr/>
        </p:nvSpPr>
        <p:spPr>
          <a:xfrm>
            <a:off x="838200" y="4260799"/>
            <a:ext cx="10512490" cy="553998"/>
          </a:xfrm>
          <a:prstGeom prst="rect">
            <a:avLst/>
          </a:prstGeom>
          <a:noFill/>
        </p:spPr>
        <p:txBody>
          <a:bodyPr wrap="square">
            <a:spAutoFit/>
          </a:bodyPr>
          <a:lstStyle/>
          <a:p>
            <a:r>
              <a:rPr lang="it-IT" sz="3000" b="1" u="sng" dirty="0">
                <a:solidFill>
                  <a:schemeClr val="accent1">
                    <a:lumMod val="75000"/>
                  </a:schemeClr>
                </a:solidFill>
                <a:effectLst>
                  <a:outerShdw blurRad="38100" dist="38100" dir="2700000" algn="tl">
                    <a:srgbClr val="000000">
                      <a:alpha val="43137"/>
                    </a:srgbClr>
                  </a:outerShdw>
                </a:effectLst>
                <a:latin typeface="+mn-lt"/>
              </a:rPr>
              <a:t>ART. 464-</a:t>
            </a:r>
            <a:r>
              <a:rPr lang="it-IT" sz="3000" b="1" i="1" u="sng" dirty="0">
                <a:solidFill>
                  <a:schemeClr val="accent1">
                    <a:lumMod val="75000"/>
                  </a:schemeClr>
                </a:solidFill>
                <a:effectLst>
                  <a:outerShdw blurRad="38100" dist="38100" dir="2700000" algn="tl">
                    <a:srgbClr val="000000">
                      <a:alpha val="43137"/>
                    </a:srgbClr>
                  </a:outerShdw>
                </a:effectLst>
                <a:latin typeface="+mn-lt"/>
              </a:rPr>
              <a:t>SEPTIES</a:t>
            </a:r>
            <a:r>
              <a:rPr lang="it-IT" sz="3000" b="1" u="sng" dirty="0">
                <a:solidFill>
                  <a:schemeClr val="accent1">
                    <a:lumMod val="75000"/>
                  </a:schemeClr>
                </a:solidFill>
                <a:effectLst>
                  <a:outerShdw blurRad="38100" dist="38100" dir="2700000" algn="tl">
                    <a:srgbClr val="000000">
                      <a:alpha val="43137"/>
                    </a:srgbClr>
                  </a:outerShdw>
                </a:effectLst>
                <a:latin typeface="+mn-lt"/>
              </a:rPr>
              <a:t>, «ESITO DELLA MESSA ALLA PROVA».</a:t>
            </a:r>
            <a:endParaRPr lang="it-IT" sz="3000" dirty="0"/>
          </a:p>
        </p:txBody>
      </p:sp>
      <p:sp>
        <p:nvSpPr>
          <p:cNvPr id="7" name="CasellaDiTesto 6">
            <a:extLst>
              <a:ext uri="{FF2B5EF4-FFF2-40B4-BE49-F238E27FC236}">
                <a16:creationId xmlns:a16="http://schemas.microsoft.com/office/drawing/2014/main" id="{264833DE-CF1A-192B-47FA-D73BB1C139F9}"/>
              </a:ext>
            </a:extLst>
          </p:cNvPr>
          <p:cNvSpPr txBox="1"/>
          <p:nvPr/>
        </p:nvSpPr>
        <p:spPr>
          <a:xfrm>
            <a:off x="835090" y="5029402"/>
            <a:ext cx="10515600" cy="812530"/>
          </a:xfrm>
          <a:prstGeom prst="rect">
            <a:avLst/>
          </a:prstGeom>
          <a:noFill/>
        </p:spPr>
        <p:txBody>
          <a:bodyPr wrap="square">
            <a:spAutoFit/>
          </a:bodyPr>
          <a:lstStyle/>
          <a:p>
            <a:pPr marL="230400" indent="-230400" algn="just">
              <a:lnSpc>
                <a:spcPct val="90000"/>
              </a:lnSpc>
              <a:spcBef>
                <a:spcPts val="900"/>
              </a:spcBef>
              <a:buFont typeface="Arial" panose="020B0604020202020204" pitchFamily="34" charset="0"/>
              <a:buChar char="•"/>
            </a:pPr>
            <a:r>
              <a:rPr lang="it-IT" sz="2600" b="1" dirty="0">
                <a:solidFill>
                  <a:schemeClr val="accent1">
                    <a:lumMod val="50000"/>
                  </a:schemeClr>
                </a:solidFill>
              </a:rPr>
              <a:t>Comma 2. </a:t>
            </a:r>
            <a:r>
              <a:rPr lang="it-IT" sz="2600" dirty="0">
                <a:solidFill>
                  <a:schemeClr val="accent1">
                    <a:lumMod val="50000"/>
                  </a:schemeClr>
                </a:solidFill>
              </a:rPr>
              <a:t>In caso di esito negativo della prova, il giudie dispone con ordinanza che il </a:t>
            </a:r>
            <a:r>
              <a:rPr lang="it-IT" sz="2600" b="1" dirty="0">
                <a:solidFill>
                  <a:schemeClr val="accent1">
                    <a:lumMod val="50000"/>
                  </a:schemeClr>
                </a:solidFill>
              </a:rPr>
              <a:t>procedimento </a:t>
            </a:r>
            <a:r>
              <a:rPr lang="it-IT" sz="2600" dirty="0">
                <a:solidFill>
                  <a:schemeClr val="accent1">
                    <a:lumMod val="50000"/>
                  </a:schemeClr>
                </a:solidFill>
              </a:rPr>
              <a:t>riprenda il suo corso. </a:t>
            </a:r>
          </a:p>
        </p:txBody>
      </p:sp>
    </p:spTree>
    <p:extLst>
      <p:ext uri="{BB962C8B-B14F-4D97-AF65-F5344CB8AC3E}">
        <p14:creationId xmlns:p14="http://schemas.microsoft.com/office/powerpoint/2010/main" val="1413808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E7365D-A1B9-6E2A-8A64-E18565FDCE44}"/>
              </a:ext>
            </a:extLst>
          </p:cNvPr>
          <p:cNvSpPr>
            <a:spLocks noGrp="1"/>
          </p:cNvSpPr>
          <p:nvPr>
            <p:ph type="title"/>
          </p:nvPr>
        </p:nvSpPr>
        <p:spPr>
          <a:xfrm>
            <a:off x="1683406" y="601729"/>
            <a:ext cx="9776927" cy="2309421"/>
          </a:xfrm>
        </p:spPr>
        <p:txBody>
          <a:bodyPr>
            <a:noAutofit/>
          </a:bodyPr>
          <a:lstStyle/>
          <a:p>
            <a:pPr algn="just">
              <a:lnSpc>
                <a:spcPct val="100000"/>
              </a:lnSpc>
              <a:spcBef>
                <a:spcPts val="900"/>
              </a:spcBef>
            </a:pPr>
            <a:r>
              <a:rPr lang="it-IT" sz="2700" b="1" dirty="0">
                <a:solidFill>
                  <a:schemeClr val="accent1">
                    <a:lumMod val="75000"/>
                  </a:schemeClr>
                </a:solidFill>
                <a:latin typeface="+mn-lt"/>
              </a:rPr>
              <a:t>Il Legislatore ha coordinato la disciplina delle nuove contestazioni nel dibattimento e quella dei termini di presentazione della richiesta dei riti speciali </a:t>
            </a:r>
            <a:r>
              <a:rPr lang="it-IT" sz="2700" b="1" dirty="0">
                <a:solidFill>
                  <a:schemeClr val="accent1">
                    <a:lumMod val="75000"/>
                  </a:schemeClr>
                </a:solidFill>
                <a:latin typeface="+mn-lt"/>
                <a:sym typeface="Wingdings" panose="05000000000000000000" pitchFamily="2" charset="2"/>
              </a:rPr>
              <a:t> allineandosi così alle pronunce della Corte Costituzionale (V. fra le altre n. 237 del 2012, n. 273 del 2014, n. 206 del 2017, n. 141 del 2018, n. 82 del 2019, n. 14 del 2020 e n. 146 del 2022).</a:t>
            </a:r>
            <a:endParaRPr lang="it-IT" sz="2700" b="1" dirty="0">
              <a:solidFill>
                <a:schemeClr val="accent1">
                  <a:lumMod val="75000"/>
                </a:schemeClr>
              </a:solidFill>
              <a:latin typeface="+mn-lt"/>
            </a:endParaRPr>
          </a:p>
        </p:txBody>
      </p:sp>
      <p:sp>
        <p:nvSpPr>
          <p:cNvPr id="3" name="Segnaposto contenuto 2">
            <a:extLst>
              <a:ext uri="{FF2B5EF4-FFF2-40B4-BE49-F238E27FC236}">
                <a16:creationId xmlns:a16="http://schemas.microsoft.com/office/drawing/2014/main" id="{C1EF3C6B-6717-48BB-C233-7D316D5D6FE5}"/>
              </a:ext>
            </a:extLst>
          </p:cNvPr>
          <p:cNvSpPr>
            <a:spLocks noGrp="1"/>
          </p:cNvSpPr>
          <p:nvPr>
            <p:ph idx="1"/>
          </p:nvPr>
        </p:nvSpPr>
        <p:spPr>
          <a:xfrm>
            <a:off x="838200" y="3247053"/>
            <a:ext cx="10622133" cy="3079200"/>
          </a:xfrm>
        </p:spPr>
        <p:txBody>
          <a:bodyPr>
            <a:normAutofit/>
          </a:bodyPr>
          <a:lstStyle/>
          <a:p>
            <a:pPr algn="just">
              <a:buFont typeface="Wingdings" panose="05000000000000000000" pitchFamily="2" charset="2"/>
              <a:buChar char="ü"/>
            </a:pPr>
            <a:r>
              <a:rPr lang="it-IT" b="1" dirty="0">
                <a:solidFill>
                  <a:schemeClr val="accent1">
                    <a:lumMod val="50000"/>
                  </a:schemeClr>
                </a:solidFill>
                <a:effectLst>
                  <a:outerShdw blurRad="38100" dist="38100" dir="2700000" algn="tl">
                    <a:srgbClr val="000000">
                      <a:alpha val="43137"/>
                    </a:srgbClr>
                  </a:outerShdw>
                </a:effectLst>
              </a:rPr>
              <a:t>Modifica dell’art. 519, «DIRITTI DELLE PARTI»:</a:t>
            </a:r>
          </a:p>
          <a:p>
            <a:pPr algn="just"/>
            <a:r>
              <a:rPr lang="it-IT" b="1" dirty="0">
                <a:solidFill>
                  <a:schemeClr val="accent1">
                    <a:lumMod val="50000"/>
                  </a:schemeClr>
                </a:solidFill>
              </a:rPr>
              <a:t>Comma 1. </a:t>
            </a:r>
            <a:r>
              <a:rPr lang="it-IT" dirty="0">
                <a:solidFill>
                  <a:schemeClr val="accent1">
                    <a:lumMod val="50000"/>
                  </a:schemeClr>
                </a:solidFill>
              </a:rPr>
              <a:t>Introdotto dovere informativo del Giudice in ordine alla richiesta di un termine a difesa per la formulazione di richiesta di accesso a un rito speciale. </a:t>
            </a:r>
          </a:p>
          <a:p>
            <a:pPr algn="just"/>
            <a:r>
              <a:rPr lang="it-IT" b="1" dirty="0">
                <a:solidFill>
                  <a:schemeClr val="accent1">
                    <a:lumMod val="50000"/>
                  </a:schemeClr>
                </a:solidFill>
              </a:rPr>
              <a:t>Comma 2. </a:t>
            </a:r>
            <a:r>
              <a:rPr lang="it-IT" dirty="0">
                <a:solidFill>
                  <a:schemeClr val="accent1">
                    <a:lumMod val="50000"/>
                  </a:schemeClr>
                </a:solidFill>
              </a:rPr>
              <a:t>Potere attribuito alla parte, in caso di richiesta di termine a difesa, di formulare, entro l’udienza successiva, a pena di decadenza, richiesta di accesso a un rito speciale. </a:t>
            </a:r>
          </a:p>
          <a:p>
            <a:pPr marL="0" indent="0">
              <a:buNone/>
            </a:pPr>
            <a:endParaRPr lang="it-IT" dirty="0"/>
          </a:p>
        </p:txBody>
      </p:sp>
      <p:pic>
        <p:nvPicPr>
          <p:cNvPr id="4" name="Elemento grafico 3" descr="Lampadina e ingranaggio">
            <a:extLst>
              <a:ext uri="{FF2B5EF4-FFF2-40B4-BE49-F238E27FC236}">
                <a16:creationId xmlns:a16="http://schemas.microsoft.com/office/drawing/2014/main" id="{13FDBF67-B267-4640-3C6E-1E3BB5C6B4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1667" y="1333836"/>
            <a:ext cx="845206" cy="845206"/>
          </a:xfrm>
          <a:prstGeom prst="rect">
            <a:avLst/>
          </a:prstGeom>
        </p:spPr>
      </p:pic>
    </p:spTree>
    <p:extLst>
      <p:ext uri="{BB962C8B-B14F-4D97-AF65-F5344CB8AC3E}">
        <p14:creationId xmlns:p14="http://schemas.microsoft.com/office/powerpoint/2010/main" val="13570371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36F573-83B2-2614-5A30-139FA536920D}"/>
              </a:ext>
            </a:extLst>
          </p:cNvPr>
          <p:cNvSpPr>
            <a:spLocks noGrp="1"/>
          </p:cNvSpPr>
          <p:nvPr>
            <p:ph type="title"/>
          </p:nvPr>
        </p:nvSpPr>
        <p:spPr>
          <a:xfrm>
            <a:off x="838200" y="365125"/>
            <a:ext cx="10515600" cy="1305055"/>
          </a:xfrm>
        </p:spPr>
        <p:txBody>
          <a:bodyPr>
            <a:normAutofit/>
          </a:bodyPr>
          <a:lstStyle/>
          <a:p>
            <a:pPr algn="just"/>
            <a:r>
              <a:rPr lang="it-IT" sz="2800" b="1" u="sng" dirty="0">
                <a:solidFill>
                  <a:schemeClr val="accent1">
                    <a:lumMod val="75000"/>
                  </a:schemeClr>
                </a:solidFill>
                <a:effectLst>
                  <a:outerShdw blurRad="38100" dist="38100" dir="2700000" algn="tl">
                    <a:srgbClr val="000000">
                      <a:alpha val="43137"/>
                    </a:srgbClr>
                  </a:outerShdw>
                </a:effectLst>
                <a:latin typeface="+mn-lt"/>
              </a:rPr>
              <a:t>ART. 90, D.LGS. 150 DEL 2022, DISPOSIZIONI TRANSITORIE IN MATERIA DI SOSPENSIONE DEL PROCEDIMENTO CON MESSA ALLA PROVA DELL’IMPUTATO. </a:t>
            </a:r>
          </a:p>
        </p:txBody>
      </p:sp>
      <p:sp>
        <p:nvSpPr>
          <p:cNvPr id="3" name="Segnaposto contenuto 2">
            <a:extLst>
              <a:ext uri="{FF2B5EF4-FFF2-40B4-BE49-F238E27FC236}">
                <a16:creationId xmlns:a16="http://schemas.microsoft.com/office/drawing/2014/main" id="{6D138EC4-79EC-9561-BFE1-D18BEA64C8F4}"/>
              </a:ext>
            </a:extLst>
          </p:cNvPr>
          <p:cNvSpPr>
            <a:spLocks noGrp="1"/>
          </p:cNvSpPr>
          <p:nvPr>
            <p:ph idx="1"/>
          </p:nvPr>
        </p:nvSpPr>
        <p:spPr>
          <a:xfrm>
            <a:off x="838200" y="1791478"/>
            <a:ext cx="10515600" cy="4385485"/>
          </a:xfrm>
        </p:spPr>
        <p:txBody>
          <a:bodyPr>
            <a:normAutofit fontScale="92500"/>
          </a:bodyPr>
          <a:lstStyle/>
          <a:p>
            <a:pPr marL="285750" indent="-285750" algn="just">
              <a:buFont typeface="Wingdings" panose="05000000000000000000" pitchFamily="2" charset="2"/>
              <a:buChar char="ü"/>
            </a:pPr>
            <a:r>
              <a:rPr lang="it-IT" sz="2600" dirty="0">
                <a:solidFill>
                  <a:schemeClr val="accent1">
                    <a:lumMod val="50000"/>
                  </a:schemeClr>
                </a:solidFill>
              </a:rPr>
              <a:t>La disposizione si applica anche ai procedimenti pendenti nel giudizio di primo grado e in grado di appello alla data di entrata in vigore del decreto (30.12.2022) (</a:t>
            </a:r>
            <a:r>
              <a:rPr lang="it-IT" sz="2600" b="1" dirty="0">
                <a:solidFill>
                  <a:schemeClr val="accent1">
                    <a:lumMod val="50000"/>
                  </a:schemeClr>
                </a:solidFill>
              </a:rPr>
              <a:t>comma 1</a:t>
            </a:r>
            <a:r>
              <a:rPr lang="it-IT" sz="2600" dirty="0">
                <a:solidFill>
                  <a:schemeClr val="accent1">
                    <a:lumMod val="50000"/>
                  </a:schemeClr>
                </a:solidFill>
              </a:rPr>
              <a:t>).</a:t>
            </a:r>
          </a:p>
          <a:p>
            <a:pPr marL="285750" indent="-285750" algn="just">
              <a:buFont typeface="Wingdings" panose="05000000000000000000" pitchFamily="2" charset="2"/>
              <a:buChar char="ü"/>
            </a:pPr>
            <a:r>
              <a:rPr lang="it-IT" sz="2600" dirty="0">
                <a:solidFill>
                  <a:schemeClr val="accent1">
                    <a:lumMod val="50000"/>
                  </a:schemeClr>
                </a:solidFill>
              </a:rPr>
              <a:t>Se sono già decorsi i termini di cui all’articolo 464-</a:t>
            </a:r>
            <a:r>
              <a:rPr lang="it-IT" sz="2600" i="1" dirty="0">
                <a:solidFill>
                  <a:schemeClr val="accent1">
                    <a:lumMod val="50000"/>
                  </a:schemeClr>
                </a:solidFill>
              </a:rPr>
              <a:t>bis</a:t>
            </a:r>
            <a:r>
              <a:rPr lang="it-IT" sz="2600" dirty="0">
                <a:solidFill>
                  <a:schemeClr val="accent1">
                    <a:lumMod val="50000"/>
                  </a:schemeClr>
                </a:solidFill>
              </a:rPr>
              <a:t>, comma 2, l’imputato, personalmente o a mezzo di procuratore speciale, può formulare la richiesta di sospensione del procedimento con messa alla prova, </a:t>
            </a:r>
            <a:r>
              <a:rPr lang="it-IT" sz="2600" b="1" u="sng" dirty="0">
                <a:solidFill>
                  <a:schemeClr val="accent1">
                    <a:lumMod val="50000"/>
                  </a:schemeClr>
                </a:solidFill>
              </a:rPr>
              <a:t>a pena di decadenza, entro la PRIMA UDIENZA SUCCESSIVA alla data di entrata in vigore del presente decreto</a:t>
            </a:r>
            <a:r>
              <a:rPr lang="it-IT" sz="2600" dirty="0">
                <a:solidFill>
                  <a:schemeClr val="accent1">
                    <a:lumMod val="50000"/>
                  </a:schemeClr>
                </a:solidFill>
              </a:rPr>
              <a:t>. </a:t>
            </a:r>
            <a:r>
              <a:rPr lang="it-IT" sz="2600" b="1" u="sng" dirty="0">
                <a:solidFill>
                  <a:schemeClr val="accent1">
                    <a:lumMod val="50000"/>
                  </a:schemeClr>
                </a:solidFill>
              </a:rPr>
              <a:t>Quando nei 45 giorni successivi alla data di entrata in vigore del presente decreto non è fissata udienza, la richiesta è depositata in cancelleria, a pena di decadenza, entro il predetto termine</a:t>
            </a:r>
            <a:r>
              <a:rPr lang="it-IT" sz="2600" b="1" dirty="0">
                <a:solidFill>
                  <a:schemeClr val="accent1">
                    <a:lumMod val="50000"/>
                  </a:schemeClr>
                </a:solidFill>
              </a:rPr>
              <a:t> </a:t>
            </a:r>
            <a:r>
              <a:rPr lang="it-IT" sz="2600" dirty="0">
                <a:solidFill>
                  <a:schemeClr val="accent1">
                    <a:lumMod val="50000"/>
                  </a:schemeClr>
                </a:solidFill>
              </a:rPr>
              <a:t>(</a:t>
            </a:r>
            <a:r>
              <a:rPr lang="it-IT" sz="2600" b="1" dirty="0">
                <a:solidFill>
                  <a:schemeClr val="accent1">
                    <a:lumMod val="50000"/>
                  </a:schemeClr>
                </a:solidFill>
              </a:rPr>
              <a:t>comma 2</a:t>
            </a:r>
            <a:r>
              <a:rPr lang="it-IT" sz="2600" dirty="0">
                <a:solidFill>
                  <a:schemeClr val="accent1">
                    <a:lumMod val="50000"/>
                  </a:schemeClr>
                </a:solidFill>
              </a:rPr>
              <a:t>).</a:t>
            </a:r>
          </a:p>
          <a:p>
            <a:pPr marL="285750" indent="-285750" algn="just">
              <a:buFont typeface="Wingdings" panose="05000000000000000000" pitchFamily="2" charset="2"/>
              <a:buChar char="ü"/>
            </a:pPr>
            <a:r>
              <a:rPr lang="it-IT" sz="2600" dirty="0">
                <a:solidFill>
                  <a:schemeClr val="accent1">
                    <a:lumMod val="50000"/>
                  </a:schemeClr>
                </a:solidFill>
              </a:rPr>
              <a:t>Non si applica l’art. 75, comma 3, nel caso in cui sia stata disposta la sospensione del procedimento in base ai commi precedenti (</a:t>
            </a:r>
            <a:r>
              <a:rPr lang="it-IT" sz="2600" b="1" dirty="0">
                <a:solidFill>
                  <a:schemeClr val="accent1">
                    <a:lumMod val="50000"/>
                  </a:schemeClr>
                </a:solidFill>
              </a:rPr>
              <a:t>comma 3</a:t>
            </a:r>
            <a:r>
              <a:rPr lang="it-IT" sz="2600" dirty="0">
                <a:solidFill>
                  <a:schemeClr val="accent1">
                    <a:lumMod val="50000"/>
                  </a:schemeClr>
                </a:solidFill>
              </a:rPr>
              <a:t>). </a:t>
            </a:r>
          </a:p>
          <a:p>
            <a:pPr marL="0" indent="0">
              <a:buNone/>
            </a:pPr>
            <a:endParaRPr lang="it-IT" dirty="0"/>
          </a:p>
        </p:txBody>
      </p:sp>
    </p:spTree>
    <p:extLst>
      <p:ext uri="{BB962C8B-B14F-4D97-AF65-F5344CB8AC3E}">
        <p14:creationId xmlns:p14="http://schemas.microsoft.com/office/powerpoint/2010/main" val="8143994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42C24FA-10C6-2F48-9400-A8E51D8E8C52}"/>
              </a:ext>
            </a:extLst>
          </p:cNvPr>
          <p:cNvSpPr>
            <a:spLocks noGrp="1"/>
          </p:cNvSpPr>
          <p:nvPr>
            <p:ph idx="1"/>
          </p:nvPr>
        </p:nvSpPr>
        <p:spPr>
          <a:xfrm>
            <a:off x="548640" y="1266585"/>
            <a:ext cx="11094720" cy="518159"/>
          </a:xfrm>
        </p:spPr>
        <p:txBody>
          <a:bodyPr>
            <a:noAutofit/>
          </a:bodyPr>
          <a:lstStyle/>
          <a:p>
            <a:pPr marL="0" indent="0" algn="ctr">
              <a:buNone/>
            </a:pPr>
            <a:r>
              <a:rPr lang="it-IT" sz="4000" b="1" dirty="0">
                <a:solidFill>
                  <a:srgbClr val="C00000"/>
                </a:solidFill>
                <a:effectLst>
                  <a:outerShdw blurRad="38100" dist="38100" dir="2700000" algn="tl">
                    <a:srgbClr val="000000">
                      <a:alpha val="43137"/>
                    </a:srgbClr>
                  </a:outerShdw>
                </a:effectLst>
              </a:rPr>
              <a:t>GRAZIE PER LA PARTECIPAZIONE E L’ATTENZIONE! </a:t>
            </a:r>
          </a:p>
        </p:txBody>
      </p:sp>
      <p:sp>
        <p:nvSpPr>
          <p:cNvPr id="4" name="CasellaDiTesto 3">
            <a:extLst>
              <a:ext uri="{FF2B5EF4-FFF2-40B4-BE49-F238E27FC236}">
                <a16:creationId xmlns:a16="http://schemas.microsoft.com/office/drawing/2014/main" id="{6DA97028-52D2-B27E-C532-ED8C588A67CA}"/>
              </a:ext>
            </a:extLst>
          </p:cNvPr>
          <p:cNvSpPr txBox="1"/>
          <p:nvPr/>
        </p:nvSpPr>
        <p:spPr>
          <a:xfrm>
            <a:off x="2154084" y="2521842"/>
            <a:ext cx="7883829" cy="1094146"/>
          </a:xfrm>
          <a:prstGeom prst="rect">
            <a:avLst/>
          </a:prstGeom>
          <a:noFill/>
        </p:spPr>
        <p:txBody>
          <a:bodyPr wrap="square" rtlCol="0">
            <a:spAutoFit/>
          </a:bodyPr>
          <a:lstStyle/>
          <a:p>
            <a:pPr marL="230400" indent="-230400" algn="ctr">
              <a:lnSpc>
                <a:spcPct val="90000"/>
              </a:lnSpc>
              <a:spcBef>
                <a:spcPts val="900"/>
              </a:spcBef>
            </a:pPr>
            <a:r>
              <a:rPr lang="it-IT" sz="3200" b="1" dirty="0">
                <a:solidFill>
                  <a:schemeClr val="accent1">
                    <a:lumMod val="75000"/>
                  </a:schemeClr>
                </a:solidFill>
                <a:effectLst>
                  <a:outerShdw blurRad="38100" dist="38100" dir="2700000" algn="tl">
                    <a:srgbClr val="000000">
                      <a:alpha val="43137"/>
                    </a:srgbClr>
                  </a:outerShdw>
                </a:effectLst>
              </a:rPr>
              <a:t>ARRIVEDERCI ALL’INCONTRO DEL 12.05.2023</a:t>
            </a:r>
          </a:p>
          <a:p>
            <a:pPr marL="230400" indent="-230400" algn="ctr">
              <a:lnSpc>
                <a:spcPct val="90000"/>
              </a:lnSpc>
              <a:spcBef>
                <a:spcPts val="900"/>
              </a:spcBef>
            </a:pPr>
            <a:r>
              <a:rPr lang="it-IT" sz="3200" b="1" dirty="0">
                <a:solidFill>
                  <a:schemeClr val="accent1">
                    <a:lumMod val="75000"/>
                  </a:schemeClr>
                </a:solidFill>
                <a:effectLst>
                  <a:outerShdw blurRad="38100" dist="38100" dir="2700000" algn="tl">
                    <a:srgbClr val="000000">
                      <a:alpha val="43137"/>
                    </a:srgbClr>
                  </a:outerShdw>
                </a:effectLst>
              </a:rPr>
              <a:t>ORE 14.00-15.30:</a:t>
            </a:r>
          </a:p>
        </p:txBody>
      </p:sp>
      <p:sp>
        <p:nvSpPr>
          <p:cNvPr id="2" name="CasellaDiTesto 1">
            <a:extLst>
              <a:ext uri="{FF2B5EF4-FFF2-40B4-BE49-F238E27FC236}">
                <a16:creationId xmlns:a16="http://schemas.microsoft.com/office/drawing/2014/main" id="{5FF3E405-B8A0-D48E-4794-E8BF3885DC4C}"/>
              </a:ext>
            </a:extLst>
          </p:cNvPr>
          <p:cNvSpPr txBox="1"/>
          <p:nvPr/>
        </p:nvSpPr>
        <p:spPr>
          <a:xfrm>
            <a:off x="1244081" y="4353086"/>
            <a:ext cx="9703837" cy="978729"/>
          </a:xfrm>
          <a:prstGeom prst="rect">
            <a:avLst/>
          </a:prstGeom>
          <a:noFill/>
        </p:spPr>
        <p:txBody>
          <a:bodyPr wrap="square" rtlCol="0">
            <a:spAutoFit/>
          </a:bodyPr>
          <a:lstStyle/>
          <a:p>
            <a:pPr marL="230400" lvl="4" indent="-230400" algn="just">
              <a:lnSpc>
                <a:spcPct val="90000"/>
              </a:lnSpc>
              <a:spcBef>
                <a:spcPts val="900"/>
              </a:spcBef>
              <a:buFont typeface="Wingdings" pitchFamily="2" charset="2"/>
              <a:buChar char="Ø"/>
            </a:pPr>
            <a:r>
              <a:rPr lang="it-IT" sz="3200" b="1" dirty="0">
                <a:solidFill>
                  <a:schemeClr val="accent1">
                    <a:lumMod val="75000"/>
                  </a:schemeClr>
                </a:solidFill>
                <a:effectLst>
                  <a:outerShdw blurRad="38100" dist="38100" dir="2700000" algn="tl">
                    <a:srgbClr val="000000">
                      <a:alpha val="43137"/>
                    </a:srgbClr>
                  </a:outerShdw>
                </a:effectLst>
              </a:rPr>
              <a:t> Il giudizio di primo grado e il procedimento davanti al Tribunale in Composizione Monocratica.</a:t>
            </a:r>
            <a:endParaRPr lang="it-IT" sz="3200" b="1" dirty="0">
              <a:solidFill>
                <a:schemeClr val="accent1">
                  <a:lumMod val="75000"/>
                </a:schemeClr>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9048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732</TotalTime>
  <Words>4192</Words>
  <Application>Microsoft Office PowerPoint</Application>
  <PresentationFormat>Widescreen</PresentationFormat>
  <Paragraphs>109</Paragraphs>
  <Slides>31</Slides>
  <Notes>0</Notes>
  <HiddenSlides>0</HiddenSlides>
  <MMClips>0</MMClips>
  <ScaleCrop>false</ScaleCrop>
  <HeadingPairs>
    <vt:vector size="4" baseType="variant">
      <vt:variant>
        <vt:lpstr>Tema</vt:lpstr>
      </vt:variant>
      <vt:variant>
        <vt:i4>1</vt:i4>
      </vt:variant>
      <vt:variant>
        <vt:lpstr>Titoli diapositive</vt:lpstr>
      </vt:variant>
      <vt:variant>
        <vt:i4>31</vt:i4>
      </vt:variant>
    </vt:vector>
  </HeadingPairs>
  <TitlesOfParts>
    <vt:vector size="32" baseType="lpstr">
      <vt:lpstr>Tema di Office</vt:lpstr>
      <vt:lpstr>Presentazione standard di PowerPoint</vt:lpstr>
      <vt:lpstr>INDICE: </vt:lpstr>
      <vt:lpstr>OBIETTIVI:</vt:lpstr>
      <vt:lpstr>ART. 438, «PRESUPPOSTI DEL GIUDIZIO ABBREVIATO». </vt:lpstr>
      <vt:lpstr>Presentazione standard di PowerPoint</vt:lpstr>
      <vt:lpstr>ART. 441, «SVOLGIMENTO DEL GIUDIZIO ABBREVIATO». </vt:lpstr>
      <vt:lpstr>È possibile chiedere la rimessione nel termine per presentare istanza di giudizio abbreviato a seguito delle modifiche intervenute con l’entrata in vigore del D.Lgs 150/2022 alla data del 30 dicembre 2022?</vt:lpstr>
      <vt:lpstr>ART. 444, «APPLICAZIONE DELLA PENA SU RICHIESTA».</vt:lpstr>
      <vt:lpstr>Presentazione standard di PowerPoint</vt:lpstr>
      <vt:lpstr>ART. 445, «EFFETTI DELL’APPLICAZIONE DELLA PENA SU RICHIESTA».</vt:lpstr>
      <vt:lpstr>Art. 446, «RICHIESTA DI APPLICAZIONE DELLA PENA E CONSENSO».</vt:lpstr>
      <vt:lpstr>ART. 447, «RICHIESTA DI APPLICAZIONE DELLA PENA NEL CORSO DELLE INDAGINI PRELIMINARI». </vt:lpstr>
      <vt:lpstr>ART. 448, «PROVVEDIMENTI DEL GIUDICE».</vt:lpstr>
      <vt:lpstr>ART. 450, «INSTAURAZIONE DEL GIUDIZIO DIRETTISSIMO». </vt:lpstr>
      <vt:lpstr>ART. 456, «DECRETO DI GIUDIZIO IMMEDIATO».</vt:lpstr>
      <vt:lpstr>ART. 458, «RICHIESTA DI GIUDIZIO ABBREVIATO». </vt:lpstr>
      <vt:lpstr>Presentazione standard di PowerPoint</vt:lpstr>
      <vt:lpstr>Aggiunto ART. 458-BIS, «RICHIESTA DI APPLICAZIONE DELLA PENA». </vt:lpstr>
      <vt:lpstr>ART. 459, «CASI DI PROCEDIMENTO PER DECRETO».</vt:lpstr>
      <vt:lpstr>Presentazione standard di PowerPoint</vt:lpstr>
      <vt:lpstr>Presentazione standard di PowerPoint</vt:lpstr>
      <vt:lpstr>ART. 460, «REQUISITI DEL DECRETO DI CONDANNA». </vt:lpstr>
      <vt:lpstr>ART. 461, «OPPOSIZIONE». </vt:lpstr>
      <vt:lpstr>ART. 464-BIS, «SOSPENSIONE DEL PROCEDIMENTO CON MESSA ALLA PROVA».</vt:lpstr>
      <vt:lpstr>Presentazione standard di PowerPoint</vt:lpstr>
      <vt:lpstr>Aggiunto ART. 464-TER.1, «SOSPENSIONE DEL PROCEDIMENTO CON MESSA ALLA PROVA SU PROPOSTA DEL PUBBLICO MINISTERO NEL CORSO DELLA INDAGINI PRELIMINARI. </vt:lpstr>
      <vt:lpstr>Presentazione standard di PowerPoint</vt:lpstr>
      <vt:lpstr>Presentazione standard di PowerPoint</vt:lpstr>
      <vt:lpstr>Il Legislatore ha coordinato la disciplina delle nuove contestazioni nel dibattimento e quella dei termini di presentazione della richiesta dei riti speciali  allineandosi così alle pronunce della Corte Costituzionale (V. fra le altre n. 237 del 2012, n. 273 del 2014, n. 206 del 2017, n. 141 del 2018, n. 82 del 2019, n. 14 del 2020 e n. 146 del 2022).</vt:lpstr>
      <vt:lpstr>ART. 90, D.LGS. 150 DEL 2022, DISPOSIZIONI TRANSITORIE IN MATERIA DI SOSPENSIONE DEL PROCEDIMENTO CON MESSA ALLA PROVA DELL’IMPUTATO. </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Giovanna Guidi</dc:creator>
  <cp:lastModifiedBy>Paolo Zompicchiatti</cp:lastModifiedBy>
  <cp:revision>32</cp:revision>
  <dcterms:created xsi:type="dcterms:W3CDTF">2023-04-28T10:22:24Z</dcterms:created>
  <dcterms:modified xsi:type="dcterms:W3CDTF">2023-05-05T03:10:07Z</dcterms:modified>
</cp:coreProperties>
</file>